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Lst>
  <p:sldSz cx="10693400" cy="7562850"/>
  <p:notesSz cx="10693400" cy="7562850"/>
  <p:embeddedFontLst>
    <p:embeddedFont>
      <p:font typeface="Helvetica Neue" panose="020B0604020202020204" charset="0"/>
      <p:regular r:id="rId3"/>
      <p:bold r:id="rId4"/>
      <p:italic r:id="rId5"/>
      <p:boldItalic r:id="rId6"/>
    </p:embeddedFont>
    <p:embeddedFont>
      <p:font typeface="Poppins" panose="00000500000000000000" pitchFamily="2" charset="0"/>
      <p:regular r:id="rId7"/>
      <p:bold r:id="rId8"/>
      <p:italic r:id="rId9"/>
      <p:boldItalic r:id="rId10"/>
    </p:embeddedFont>
  </p:embeddedFontLst>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807" autoAdjust="0"/>
  </p:normalViewPr>
  <p:slideViewPr>
    <p:cSldViewPr>
      <p:cViewPr>
        <p:scale>
          <a:sx n="75" d="100"/>
          <a:sy n="75" d="100"/>
        </p:scale>
        <p:origin x="480" y="-35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6.fntdata"/><Relationship Id="rId13" Type="http://schemas.openxmlformats.org/officeDocument/2006/relationships/viewProps" Target="viewProps.xml"/><Relationship Id="rId3" Type="http://schemas.openxmlformats.org/officeDocument/2006/relationships/font" Target="fonts/font1.fntdata"/><Relationship Id="rId7" Type="http://schemas.openxmlformats.org/officeDocument/2006/relationships/font" Target="fonts/font5.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ags" Target="tags/tag1.xml"/><Relationship Id="rId5" Type="http://schemas.openxmlformats.org/officeDocument/2006/relationships/font" Target="fonts/font3.fntdata"/><Relationship Id="rId15" Type="http://schemas.openxmlformats.org/officeDocument/2006/relationships/tableStyles" Target="tableStyles.xml"/><Relationship Id="rId10" Type="http://schemas.openxmlformats.org/officeDocument/2006/relationships/font" Target="fonts/font8.fntdata"/><Relationship Id="rId4" Type="http://schemas.openxmlformats.org/officeDocument/2006/relationships/font" Target="fonts/font2.fntdata"/><Relationship Id="rId9" Type="http://schemas.openxmlformats.org/officeDocument/2006/relationships/font" Target="fonts/font7.fntdata"/><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359994" y="1566011"/>
            <a:ext cx="3132455" cy="5634355"/>
          </a:xfrm>
          <a:custGeom>
            <a:avLst/>
            <a:gdLst/>
            <a:ahLst/>
            <a:cxnLst/>
            <a:rect l="l" t="t" r="r" b="b"/>
            <a:pathLst>
              <a:path w="3132454" h="5634355">
                <a:moveTo>
                  <a:pt x="3131997" y="0"/>
                </a:moveTo>
                <a:lnTo>
                  <a:pt x="0" y="0"/>
                </a:lnTo>
                <a:lnTo>
                  <a:pt x="0" y="5633999"/>
                </a:lnTo>
                <a:lnTo>
                  <a:pt x="3131997" y="5633999"/>
                </a:lnTo>
                <a:lnTo>
                  <a:pt x="3131997" y="0"/>
                </a:lnTo>
                <a:close/>
              </a:path>
            </a:pathLst>
          </a:custGeom>
          <a:solidFill>
            <a:srgbClr val="EBEBEF"/>
          </a:solidFill>
        </p:spPr>
        <p:txBody>
          <a:bodyPr wrap="square" lIns="0" tIns="0" rIns="0" bIns="0" rtlCol="0"/>
          <a:lstStyle/>
          <a:p>
            <a:endParaRPr/>
          </a:p>
        </p:txBody>
      </p:sp>
      <p:sp>
        <p:nvSpPr>
          <p:cNvPr id="17" name="bg object 17"/>
          <p:cNvSpPr/>
          <p:nvPr/>
        </p:nvSpPr>
        <p:spPr>
          <a:xfrm>
            <a:off x="3714356" y="1746008"/>
            <a:ext cx="1190625" cy="1465580"/>
          </a:xfrm>
          <a:custGeom>
            <a:avLst/>
            <a:gdLst/>
            <a:ahLst/>
            <a:cxnLst/>
            <a:rect l="l" t="t" r="r" b="b"/>
            <a:pathLst>
              <a:path w="1190625" h="1465580">
                <a:moveTo>
                  <a:pt x="0" y="1465516"/>
                </a:moveTo>
                <a:lnTo>
                  <a:pt x="1190345" y="1465516"/>
                </a:lnTo>
                <a:lnTo>
                  <a:pt x="1190345" y="0"/>
                </a:lnTo>
                <a:lnTo>
                  <a:pt x="0" y="0"/>
                </a:lnTo>
                <a:lnTo>
                  <a:pt x="0" y="1465516"/>
                </a:lnTo>
                <a:close/>
              </a:path>
            </a:pathLst>
          </a:custGeom>
          <a:ln w="6349">
            <a:solidFill>
              <a:srgbClr val="BCBEC0"/>
            </a:solidFill>
          </a:ln>
        </p:spPr>
        <p:txBody>
          <a:bodyPr wrap="square" lIns="0" tIns="0" rIns="0" bIns="0" rtlCol="0"/>
          <a:lstStyle/>
          <a:p>
            <a:endParaRPr/>
          </a:p>
        </p:txBody>
      </p:sp>
      <p:sp>
        <p:nvSpPr>
          <p:cNvPr id="18" name="bg object 18"/>
          <p:cNvSpPr/>
          <p:nvPr/>
        </p:nvSpPr>
        <p:spPr>
          <a:xfrm>
            <a:off x="6397828" y="1754466"/>
            <a:ext cx="2585720" cy="875030"/>
          </a:xfrm>
          <a:custGeom>
            <a:avLst/>
            <a:gdLst/>
            <a:ahLst/>
            <a:cxnLst/>
            <a:rect l="l" t="t" r="r" b="b"/>
            <a:pathLst>
              <a:path w="2585720" h="875030">
                <a:moveTo>
                  <a:pt x="0" y="874699"/>
                </a:moveTo>
                <a:lnTo>
                  <a:pt x="2585351" y="874699"/>
                </a:lnTo>
                <a:lnTo>
                  <a:pt x="2585351" y="0"/>
                </a:lnTo>
                <a:lnTo>
                  <a:pt x="0" y="0"/>
                </a:lnTo>
                <a:lnTo>
                  <a:pt x="0" y="874699"/>
                </a:lnTo>
                <a:close/>
              </a:path>
            </a:pathLst>
          </a:custGeom>
          <a:ln w="6350">
            <a:solidFill>
              <a:srgbClr val="BCBEC0"/>
            </a:solidFill>
          </a:ln>
        </p:spPr>
        <p:txBody>
          <a:bodyPr wrap="square" lIns="0" tIns="0" rIns="0" bIns="0" rtlCol="0"/>
          <a:lstStyle/>
          <a:p>
            <a:endParaRPr/>
          </a:p>
        </p:txBody>
      </p:sp>
      <p:sp>
        <p:nvSpPr>
          <p:cNvPr id="19" name="bg object 19"/>
          <p:cNvSpPr/>
          <p:nvPr/>
        </p:nvSpPr>
        <p:spPr>
          <a:xfrm>
            <a:off x="359994" y="359994"/>
            <a:ext cx="5715000" cy="1206500"/>
          </a:xfrm>
          <a:custGeom>
            <a:avLst/>
            <a:gdLst/>
            <a:ahLst/>
            <a:cxnLst/>
            <a:rect l="l" t="t" r="r" b="b"/>
            <a:pathLst>
              <a:path w="5715000" h="1206500">
                <a:moveTo>
                  <a:pt x="5715000" y="0"/>
                </a:moveTo>
                <a:lnTo>
                  <a:pt x="0" y="0"/>
                </a:lnTo>
                <a:lnTo>
                  <a:pt x="0" y="1206004"/>
                </a:lnTo>
                <a:lnTo>
                  <a:pt x="5715000" y="1206004"/>
                </a:lnTo>
                <a:lnTo>
                  <a:pt x="5715000" y="0"/>
                </a:lnTo>
                <a:close/>
              </a:path>
            </a:pathLst>
          </a:custGeom>
          <a:solidFill>
            <a:srgbClr val="EC5850"/>
          </a:solidFill>
        </p:spPr>
        <p:txBody>
          <a:bodyPr wrap="square" lIns="0" tIns="0" rIns="0" bIns="0" rtlCol="0"/>
          <a:lstStyle/>
          <a:p>
            <a:endParaRPr/>
          </a:p>
        </p:txBody>
      </p:sp>
      <p:sp>
        <p:nvSpPr>
          <p:cNvPr id="2" name="Holder 2"/>
          <p:cNvSpPr>
            <a:spLocks noGrp="1"/>
          </p:cNvSpPr>
          <p:nvPr>
            <p:ph type="title"/>
          </p:nvPr>
        </p:nvSpPr>
        <p:spPr>
          <a:xfrm>
            <a:off x="563299" y="456480"/>
            <a:ext cx="9566800" cy="834390"/>
          </a:xfrm>
          <a:prstGeom prst="rect">
            <a:avLst/>
          </a:prstGeom>
        </p:spPr>
        <p:txBody>
          <a:bodyPr wrap="square" lIns="0" tIns="0" rIns="0" bIns="0">
            <a:spAutoFit/>
          </a:bodyPr>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vimeo.com/720284030/cf3e403c1c" TargetMode="External"/><Relationship Id="rId1" Type="http://schemas.openxmlformats.org/officeDocument/2006/relationships/slideLayout" Target="../slideLayouts/slideLayout2.xml"/><Relationship Id="rId5" Type="http://schemas.openxmlformats.org/officeDocument/2006/relationships/hyperlink" Target="https://www.youtube.com/watch?v=wNlnSMe8imo" TargetMode="External"/><Relationship Id="rId4" Type="http://schemas.openxmlformats.org/officeDocument/2006/relationships/hyperlink" Target="https://www.youtube.com/watch?v=iEySwwc6Csw"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63299" y="456480"/>
            <a:ext cx="5069840" cy="834390"/>
          </a:xfrm>
          <a:prstGeom prst="rect">
            <a:avLst/>
          </a:prstGeom>
        </p:spPr>
        <p:txBody>
          <a:bodyPr vert="horz" wrap="square" lIns="0" tIns="142240" rIns="0" bIns="0" rtlCol="0">
            <a:spAutoFit/>
          </a:bodyPr>
          <a:lstStyle/>
          <a:p>
            <a:pPr marL="12700">
              <a:lnSpc>
                <a:spcPct val="100000"/>
              </a:lnSpc>
              <a:spcBef>
                <a:spcPts val="1120"/>
              </a:spcBef>
            </a:pPr>
            <a:r>
              <a:rPr spc="10" dirty="0"/>
              <a:t>Tech for Food </a:t>
            </a:r>
            <a:r>
              <a:rPr spc="5" dirty="0"/>
              <a:t>(Full</a:t>
            </a:r>
            <a:r>
              <a:rPr spc="-35" dirty="0"/>
              <a:t> </a:t>
            </a:r>
            <a:r>
              <a:rPr spc="10" dirty="0"/>
              <a:t>Tech)</a:t>
            </a:r>
          </a:p>
          <a:p>
            <a:pPr marL="12700" marR="5080">
              <a:lnSpc>
                <a:spcPct val="108300"/>
              </a:lnSpc>
              <a:spcBef>
                <a:spcPts val="409"/>
              </a:spcBef>
            </a:pPr>
            <a:r>
              <a:rPr sz="1000" dirty="0"/>
              <a:t>To understand how technology is used for food and broaden my knowledge</a:t>
            </a:r>
            <a:r>
              <a:rPr sz="1000" spc="-100" dirty="0"/>
              <a:t> </a:t>
            </a:r>
            <a:r>
              <a:rPr sz="1000" dirty="0"/>
              <a:t>of</a:t>
            </a:r>
            <a:r>
              <a:rPr lang="en-GB" sz="1000" dirty="0"/>
              <a:t> </a:t>
            </a:r>
            <a:r>
              <a:rPr sz="1000" dirty="0"/>
              <a:t>careers available in this</a:t>
            </a:r>
            <a:r>
              <a:rPr sz="1000" spc="-5" dirty="0"/>
              <a:t> </a:t>
            </a:r>
            <a:r>
              <a:rPr sz="1000" dirty="0"/>
              <a:t>field.</a:t>
            </a:r>
          </a:p>
        </p:txBody>
      </p:sp>
      <p:sp>
        <p:nvSpPr>
          <p:cNvPr id="3" name="object 3"/>
          <p:cNvSpPr txBox="1"/>
          <p:nvPr/>
        </p:nvSpPr>
        <p:spPr>
          <a:xfrm>
            <a:off x="563299" y="1760338"/>
            <a:ext cx="2485390" cy="804545"/>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RESOURCES</a:t>
            </a:r>
            <a:r>
              <a:rPr sz="800" b="1" spc="-5" dirty="0">
                <a:solidFill>
                  <a:srgbClr val="231F20"/>
                </a:solidFill>
                <a:latin typeface="Poppins"/>
                <a:cs typeface="Poppins"/>
              </a:rPr>
              <a:t> </a:t>
            </a:r>
            <a:r>
              <a:rPr sz="800" b="1" dirty="0">
                <a:solidFill>
                  <a:srgbClr val="231F20"/>
                </a:solidFill>
                <a:latin typeface="Poppins"/>
                <a:cs typeface="Poppins"/>
              </a:rPr>
              <a:t>NEEDED</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Printouts of homework</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sheets</a:t>
            </a:r>
            <a:endParaRPr sz="800" dirty="0">
              <a:latin typeface="Arial" panose="020B0604020202020204" pitchFamily="34" charset="0"/>
              <a:cs typeface="Arial" panose="020B0604020202020204" pitchFamily="34" charset="0"/>
            </a:endParaRPr>
          </a:p>
          <a:p>
            <a:pPr marL="76200" marR="5080" indent="-64135">
              <a:lnSpc>
                <a:spcPct val="104200"/>
              </a:lnSpc>
              <a:spcBef>
                <a:spcPts val="284"/>
              </a:spcBef>
              <a:buChar char="•"/>
              <a:tabLst>
                <a:tab pos="76835" algn="l"/>
              </a:tabLst>
            </a:pPr>
            <a:r>
              <a:rPr sz="800" spc="-5" dirty="0">
                <a:solidFill>
                  <a:srgbClr val="231F20"/>
                </a:solidFill>
                <a:latin typeface="Arial" panose="020B0604020202020204" pitchFamily="34" charset="0"/>
                <a:cs typeface="Arial" panose="020B0604020202020204" pitchFamily="34" charset="0"/>
              </a:rPr>
              <a:t>Resources </a:t>
            </a:r>
            <a:r>
              <a:rPr sz="800" dirty="0">
                <a:solidFill>
                  <a:srgbClr val="231F20"/>
                </a:solidFill>
                <a:latin typeface="Arial" panose="020B0604020202020204" pitchFamily="34" charset="0"/>
                <a:cs typeface="Arial" panose="020B0604020202020204" pitchFamily="34" charset="0"/>
              </a:rPr>
              <a:t>for </a:t>
            </a:r>
            <a:r>
              <a:rPr sz="800" spc="-5" dirty="0">
                <a:solidFill>
                  <a:srgbClr val="231F20"/>
                </a:solidFill>
                <a:latin typeface="Arial" panose="020B0604020202020204" pitchFamily="34" charset="0"/>
                <a:cs typeface="Arial" panose="020B0604020202020204" pitchFamily="34" charset="0"/>
              </a:rPr>
              <a:t>group research </a:t>
            </a:r>
            <a:r>
              <a:rPr sz="800" dirty="0">
                <a:solidFill>
                  <a:srgbClr val="231F20"/>
                </a:solidFill>
                <a:latin typeface="Arial" panose="020B0604020202020204" pitchFamily="34" charset="0"/>
                <a:cs typeface="Arial" panose="020B0604020202020204" pitchFamily="34" charset="0"/>
              </a:rPr>
              <a:t>and </a:t>
            </a:r>
            <a:r>
              <a:rPr sz="800" spc="-5" dirty="0">
                <a:solidFill>
                  <a:srgbClr val="231F20"/>
                </a:solidFill>
                <a:latin typeface="Arial" panose="020B0604020202020204" pitchFamily="34" charset="0"/>
                <a:cs typeface="Arial" panose="020B0604020202020204" pitchFamily="34" charset="0"/>
              </a:rPr>
              <a:t>restaurant </a:t>
            </a:r>
            <a:r>
              <a:rPr sz="800" dirty="0">
                <a:solidFill>
                  <a:srgbClr val="231F20"/>
                </a:solidFill>
                <a:latin typeface="Arial" panose="020B0604020202020204" pitchFamily="34" charset="0"/>
                <a:cs typeface="Arial" panose="020B0604020202020204" pitchFamily="34" charset="0"/>
              </a:rPr>
              <a:t>plans</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(these can be completed on a computer or on</a:t>
            </a:r>
            <a:r>
              <a:rPr sz="800" spc="-1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paper)</a:t>
            </a:r>
            <a:endParaRPr sz="800" dirty="0">
              <a:latin typeface="Arial" panose="020B0604020202020204" pitchFamily="34" charset="0"/>
              <a:cs typeface="Arial" panose="020B0604020202020204" pitchFamily="34" charset="0"/>
            </a:endParaRPr>
          </a:p>
          <a:p>
            <a:pPr marL="76200" indent="-64135">
              <a:lnSpc>
                <a:spcPct val="100000"/>
              </a:lnSpc>
              <a:spcBef>
                <a:spcPts val="320"/>
              </a:spcBef>
              <a:buChar char="•"/>
              <a:tabLst>
                <a:tab pos="76835" algn="l"/>
              </a:tabLst>
            </a:pPr>
            <a:r>
              <a:rPr sz="800" dirty="0">
                <a:solidFill>
                  <a:srgbClr val="231F20"/>
                </a:solidFill>
                <a:latin typeface="Arial" panose="020B0604020202020204" pitchFamily="34" charset="0"/>
                <a:cs typeface="Arial" panose="020B0604020202020204" pitchFamily="34" charset="0"/>
              </a:rPr>
              <a:t>iPads or tablets with the Kabaq app</a:t>
            </a:r>
            <a:r>
              <a:rPr sz="800" spc="-3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loaded</a:t>
            </a:r>
            <a:endParaRPr sz="800" dirty="0">
              <a:latin typeface="Arial" panose="020B0604020202020204" pitchFamily="34" charset="0"/>
              <a:cs typeface="Arial" panose="020B0604020202020204" pitchFamily="34" charset="0"/>
            </a:endParaRPr>
          </a:p>
        </p:txBody>
      </p:sp>
      <p:sp>
        <p:nvSpPr>
          <p:cNvPr id="4" name="object 4"/>
          <p:cNvSpPr txBox="1"/>
          <p:nvPr/>
        </p:nvSpPr>
        <p:spPr>
          <a:xfrm>
            <a:off x="563299" y="2702170"/>
            <a:ext cx="1495425" cy="351790"/>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SUGGESTED TIME FOR</a:t>
            </a:r>
            <a:r>
              <a:rPr sz="800" b="1" spc="-85" dirty="0">
                <a:solidFill>
                  <a:srgbClr val="231F20"/>
                </a:solidFill>
                <a:latin typeface="Poppins"/>
                <a:cs typeface="Poppins"/>
              </a:rPr>
              <a:t> </a:t>
            </a:r>
            <a:r>
              <a:rPr sz="800" b="1" dirty="0">
                <a:solidFill>
                  <a:srgbClr val="231F20"/>
                </a:solidFill>
                <a:latin typeface="Poppins"/>
                <a:cs typeface="Poppins"/>
              </a:rPr>
              <a:t>LESSON</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2</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Hours</a:t>
            </a:r>
            <a:endParaRPr sz="800" dirty="0">
              <a:latin typeface="Arial" panose="020B0604020202020204" pitchFamily="34" charset="0"/>
              <a:cs typeface="Arial" panose="020B0604020202020204" pitchFamily="34" charset="0"/>
            </a:endParaRPr>
          </a:p>
        </p:txBody>
      </p:sp>
      <p:sp>
        <p:nvSpPr>
          <p:cNvPr id="5" name="object 5"/>
          <p:cNvSpPr txBox="1"/>
          <p:nvPr/>
        </p:nvSpPr>
        <p:spPr>
          <a:xfrm>
            <a:off x="563299" y="3191171"/>
            <a:ext cx="2249805" cy="351790"/>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SUGGESTED</a:t>
            </a:r>
            <a:r>
              <a:rPr sz="800" b="1" spc="-5" dirty="0">
                <a:solidFill>
                  <a:srgbClr val="231F20"/>
                </a:solidFill>
                <a:latin typeface="Poppins"/>
                <a:cs typeface="Poppins"/>
              </a:rPr>
              <a:t> </a:t>
            </a:r>
            <a:r>
              <a:rPr sz="800" b="1" dirty="0">
                <a:solidFill>
                  <a:srgbClr val="231F20"/>
                </a:solidFill>
                <a:latin typeface="Poppins"/>
                <a:cs typeface="Poppins"/>
              </a:rPr>
              <a:t>VENUE</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Computer </a:t>
            </a:r>
            <a:r>
              <a:rPr sz="800" spc="-5" dirty="0">
                <a:solidFill>
                  <a:srgbClr val="231F20"/>
                </a:solidFill>
                <a:latin typeface="Arial" panose="020B0604020202020204" pitchFamily="34" charset="0"/>
                <a:cs typeface="Arial" panose="020B0604020202020204" pitchFamily="34" charset="0"/>
              </a:rPr>
              <a:t>Suite/Classroom </a:t>
            </a:r>
            <a:r>
              <a:rPr sz="800" dirty="0">
                <a:solidFill>
                  <a:srgbClr val="231F20"/>
                </a:solidFill>
                <a:latin typeface="Arial" panose="020B0604020202020204" pitchFamily="34" charset="0"/>
                <a:cs typeface="Arial" panose="020B0604020202020204" pitchFamily="34" charset="0"/>
              </a:rPr>
              <a:t>with</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laptops/tablets</a:t>
            </a:r>
            <a:endParaRPr sz="800" dirty="0">
              <a:latin typeface="Arial" panose="020B0604020202020204" pitchFamily="34" charset="0"/>
              <a:cs typeface="Arial" panose="020B0604020202020204" pitchFamily="34" charset="0"/>
            </a:endParaRPr>
          </a:p>
        </p:txBody>
      </p:sp>
      <p:sp>
        <p:nvSpPr>
          <p:cNvPr id="6" name="object 6"/>
          <p:cNvSpPr txBox="1"/>
          <p:nvPr/>
        </p:nvSpPr>
        <p:spPr>
          <a:xfrm>
            <a:off x="563299" y="3680171"/>
            <a:ext cx="2746375" cy="768350"/>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PREPARATION</a:t>
            </a:r>
            <a:r>
              <a:rPr sz="800" b="1" spc="-5" dirty="0">
                <a:solidFill>
                  <a:srgbClr val="231F20"/>
                </a:solidFill>
                <a:latin typeface="Poppins"/>
                <a:cs typeface="Poppins"/>
              </a:rPr>
              <a:t> </a:t>
            </a:r>
            <a:r>
              <a:rPr sz="800" b="1" dirty="0">
                <a:solidFill>
                  <a:srgbClr val="231F20"/>
                </a:solidFill>
                <a:latin typeface="Poppins"/>
                <a:cs typeface="Poppins"/>
              </a:rPr>
              <a:t>NEEDED</a:t>
            </a:r>
            <a:endParaRPr sz="800" dirty="0">
              <a:latin typeface="Poppins"/>
              <a:cs typeface="Poppins"/>
            </a:endParaRPr>
          </a:p>
          <a:p>
            <a:pPr marL="76200" marR="5080" indent="-64135">
              <a:lnSpc>
                <a:spcPct val="104200"/>
              </a:lnSpc>
              <a:spcBef>
                <a:spcPts val="285"/>
              </a:spcBef>
              <a:buChar char="•"/>
              <a:tabLst>
                <a:tab pos="76835" algn="l"/>
              </a:tabLst>
            </a:pPr>
            <a:r>
              <a:rPr sz="800" dirty="0">
                <a:solidFill>
                  <a:srgbClr val="231F20"/>
                </a:solidFill>
                <a:latin typeface="Arial" panose="020B0604020202020204" pitchFamily="34" charset="0"/>
                <a:cs typeface="Arial" panose="020B0604020202020204" pitchFamily="34" charset="0"/>
              </a:rPr>
              <a:t>Decide how you would like the class to </a:t>
            </a:r>
            <a:r>
              <a:rPr sz="800" spc="-5" dirty="0">
                <a:solidFill>
                  <a:srgbClr val="231F20"/>
                </a:solidFill>
                <a:latin typeface="Arial" panose="020B0604020202020204" pitchFamily="34" charset="0"/>
                <a:cs typeface="Arial" panose="020B0604020202020204" pitchFamily="34" charset="0"/>
              </a:rPr>
              <a:t>present </a:t>
            </a:r>
            <a:r>
              <a:rPr sz="800" dirty="0">
                <a:solidFill>
                  <a:srgbClr val="231F20"/>
                </a:solidFill>
                <a:latin typeface="Arial" panose="020B0604020202020204" pitchFamily="34" charset="0"/>
                <a:cs typeface="Arial" panose="020B0604020202020204" pitchFamily="34" charset="0"/>
              </a:rPr>
              <a:t>their</a:t>
            </a:r>
            <a:r>
              <a:rPr sz="800" spc="-65" dirty="0">
                <a:solidFill>
                  <a:srgbClr val="231F20"/>
                </a:solidFill>
                <a:latin typeface="Arial" panose="020B0604020202020204" pitchFamily="34" charset="0"/>
                <a:cs typeface="Arial" panose="020B0604020202020204" pitchFamily="34" charset="0"/>
              </a:rPr>
              <a:t> </a:t>
            </a:r>
            <a:r>
              <a:rPr sz="800" spc="-5" dirty="0">
                <a:solidFill>
                  <a:srgbClr val="231F20"/>
                </a:solidFill>
                <a:latin typeface="Arial" panose="020B0604020202020204" pitchFamily="34" charset="0"/>
                <a:cs typeface="Arial" panose="020B0604020202020204" pitchFamily="34" charset="0"/>
              </a:rPr>
              <a:t>group</a:t>
            </a:r>
            <a:r>
              <a:rPr lang="en-GB" sz="800" spc="-5" dirty="0">
                <a:solidFill>
                  <a:srgbClr val="231F20"/>
                </a:solidFill>
                <a:latin typeface="Arial" panose="020B0604020202020204" pitchFamily="34" charset="0"/>
                <a:cs typeface="Arial" panose="020B0604020202020204" pitchFamily="34" charset="0"/>
              </a:rPr>
              <a:t> </a:t>
            </a:r>
            <a:r>
              <a:rPr sz="800" spc="-5" dirty="0">
                <a:solidFill>
                  <a:srgbClr val="231F20"/>
                </a:solidFill>
                <a:latin typeface="Arial" panose="020B0604020202020204" pitchFamily="34" charset="0"/>
                <a:cs typeface="Arial" panose="020B0604020202020204" pitchFamily="34" charset="0"/>
              </a:rPr>
              <a:t>research </a:t>
            </a:r>
            <a:r>
              <a:rPr sz="800" dirty="0">
                <a:solidFill>
                  <a:srgbClr val="231F20"/>
                </a:solidFill>
                <a:latin typeface="Arial" panose="020B0604020202020204" pitchFamily="34" charset="0"/>
                <a:cs typeface="Arial" panose="020B0604020202020204" pitchFamily="34" charset="0"/>
              </a:rPr>
              <a:t>and </a:t>
            </a:r>
            <a:r>
              <a:rPr sz="800" spc="-5" dirty="0">
                <a:solidFill>
                  <a:srgbClr val="231F20"/>
                </a:solidFill>
                <a:latin typeface="Arial" panose="020B0604020202020204" pitchFamily="34" charset="0"/>
                <a:cs typeface="Arial" panose="020B0604020202020204" pitchFamily="34" charset="0"/>
              </a:rPr>
              <a:t>restaurant</a:t>
            </a:r>
            <a:r>
              <a:rPr sz="800" dirty="0">
                <a:solidFill>
                  <a:srgbClr val="231F20"/>
                </a:solidFill>
                <a:latin typeface="Arial" panose="020B0604020202020204" pitchFamily="34" charset="0"/>
                <a:cs typeface="Arial" panose="020B0604020202020204" pitchFamily="34" charset="0"/>
              </a:rPr>
              <a:t> plans</a:t>
            </a:r>
            <a:endParaRPr sz="800" dirty="0">
              <a:latin typeface="Arial" panose="020B0604020202020204" pitchFamily="34" charset="0"/>
              <a:cs typeface="Arial" panose="020B0604020202020204" pitchFamily="34" charset="0"/>
            </a:endParaRPr>
          </a:p>
          <a:p>
            <a:pPr marL="76200" marR="350520" indent="-64135">
              <a:lnSpc>
                <a:spcPct val="104200"/>
              </a:lnSpc>
              <a:spcBef>
                <a:spcPts val="280"/>
              </a:spcBef>
              <a:buChar char="•"/>
              <a:tabLst>
                <a:tab pos="76835" algn="l"/>
              </a:tabLst>
            </a:pPr>
            <a:r>
              <a:rPr sz="800" dirty="0">
                <a:solidFill>
                  <a:srgbClr val="231F20"/>
                </a:solidFill>
                <a:latin typeface="Arial" panose="020B0604020202020204" pitchFamily="34" charset="0"/>
                <a:cs typeface="Arial" panose="020B0604020202020204" pitchFamily="34" charset="0"/>
              </a:rPr>
              <a:t>Load the Kabaq app onto the </a:t>
            </a:r>
            <a:r>
              <a:rPr sz="800" spc="-10" dirty="0">
                <a:solidFill>
                  <a:srgbClr val="231F20"/>
                </a:solidFill>
                <a:latin typeface="Arial" panose="020B0604020202020204" pitchFamily="34" charset="0"/>
                <a:cs typeface="Arial" panose="020B0604020202020204" pitchFamily="34" charset="0"/>
              </a:rPr>
              <a:t>student’s </a:t>
            </a:r>
            <a:r>
              <a:rPr sz="800" dirty="0">
                <a:solidFill>
                  <a:srgbClr val="231F20"/>
                </a:solidFill>
                <a:latin typeface="Arial" panose="020B0604020202020204" pitchFamily="34" charset="0"/>
                <a:cs typeface="Arial" panose="020B0604020202020204" pitchFamily="34" charset="0"/>
              </a:rPr>
              <a:t>tablets</a:t>
            </a:r>
            <a:r>
              <a:rPr sz="800" spc="-6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and</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familiarise yourself with how it</a:t>
            </a:r>
            <a:r>
              <a:rPr sz="800" spc="-2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works</a:t>
            </a:r>
            <a:endParaRPr sz="800" dirty="0">
              <a:latin typeface="Arial" panose="020B0604020202020204" pitchFamily="34" charset="0"/>
              <a:cs typeface="Arial" panose="020B0604020202020204" pitchFamily="34" charset="0"/>
            </a:endParaRPr>
          </a:p>
        </p:txBody>
      </p:sp>
      <p:sp>
        <p:nvSpPr>
          <p:cNvPr id="7" name="object 7"/>
          <p:cNvSpPr txBox="1"/>
          <p:nvPr/>
        </p:nvSpPr>
        <p:spPr>
          <a:xfrm>
            <a:off x="563299" y="4582278"/>
            <a:ext cx="2769870" cy="2073275"/>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NATIONAL CURRICULUM</a:t>
            </a:r>
            <a:r>
              <a:rPr sz="800" b="1" spc="-5" dirty="0">
                <a:solidFill>
                  <a:srgbClr val="231F20"/>
                </a:solidFill>
                <a:latin typeface="Poppins"/>
                <a:cs typeface="Poppins"/>
              </a:rPr>
              <a:t> </a:t>
            </a:r>
            <a:r>
              <a:rPr sz="800" b="1" dirty="0">
                <a:solidFill>
                  <a:srgbClr val="231F20"/>
                </a:solidFill>
                <a:latin typeface="Poppins"/>
                <a:cs typeface="Poppins"/>
              </a:rPr>
              <a:t>LINKS</a:t>
            </a:r>
            <a:endParaRPr sz="800" dirty="0">
              <a:latin typeface="Poppins"/>
              <a:cs typeface="Poppins"/>
            </a:endParaRPr>
          </a:p>
          <a:p>
            <a:pPr marL="12700">
              <a:lnSpc>
                <a:spcPct val="100000"/>
              </a:lnSpc>
              <a:spcBef>
                <a:spcPts val="325"/>
              </a:spcBef>
            </a:pPr>
            <a:r>
              <a:rPr sz="800" b="1" dirty="0">
                <a:solidFill>
                  <a:srgbClr val="231F20"/>
                </a:solidFill>
                <a:latin typeface="Arial" panose="020B0604020202020204" pitchFamily="34" charset="0"/>
                <a:cs typeface="Arial" panose="020B0604020202020204" pitchFamily="34" charset="0"/>
              </a:rPr>
              <a:t>Computing</a:t>
            </a:r>
            <a:endParaRPr sz="800" dirty="0">
              <a:latin typeface="Arial" panose="020B0604020202020204" pitchFamily="34" charset="0"/>
              <a:cs typeface="Arial" panose="020B0604020202020204" pitchFamily="34" charset="0"/>
            </a:endParaRPr>
          </a:p>
          <a:p>
            <a:pPr marL="76200" marR="135890" indent="-63500">
              <a:lnSpc>
                <a:spcPct val="104200"/>
              </a:lnSpc>
              <a:spcBef>
                <a:spcPts val="140"/>
              </a:spcBef>
              <a:buChar char="-"/>
              <a:tabLst>
                <a:tab pos="76200" algn="l"/>
              </a:tabLst>
            </a:pPr>
            <a:r>
              <a:rPr sz="800" dirty="0">
                <a:solidFill>
                  <a:srgbClr val="231F20"/>
                </a:solidFill>
                <a:latin typeface="Arial" panose="020B0604020202020204" pitchFamily="34" charset="0"/>
                <a:cs typeface="Arial" panose="020B0604020202020204" pitchFamily="34" charset="0"/>
              </a:rPr>
              <a:t>Pupils </a:t>
            </a:r>
            <a:r>
              <a:rPr sz="800" spc="-5" dirty="0">
                <a:solidFill>
                  <a:srgbClr val="231F20"/>
                </a:solidFill>
                <a:latin typeface="Arial" panose="020B0604020202020204" pitchFamily="34" charset="0"/>
                <a:cs typeface="Arial" panose="020B0604020202020204" pitchFamily="34" charset="0"/>
              </a:rPr>
              <a:t>are responsible, </a:t>
            </a:r>
            <a:r>
              <a:rPr sz="800" dirty="0">
                <a:solidFill>
                  <a:srgbClr val="231F20"/>
                </a:solidFill>
                <a:latin typeface="Arial" panose="020B0604020202020204" pitchFamily="34" charset="0"/>
                <a:cs typeface="Arial" panose="020B0604020202020204" pitchFamily="34" charset="0"/>
              </a:rPr>
              <a:t>competent, </a:t>
            </a:r>
            <a:r>
              <a:rPr sz="800" spc="-20" dirty="0">
                <a:solidFill>
                  <a:srgbClr val="231F20"/>
                </a:solidFill>
                <a:latin typeface="Arial" panose="020B0604020202020204" pitchFamily="34" charset="0"/>
                <a:cs typeface="Arial" panose="020B0604020202020204" pitchFamily="34" charset="0"/>
              </a:rPr>
              <a:t>confident and</a:t>
            </a:r>
            <a:r>
              <a:rPr sz="800" spc="-100"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creative</a:t>
            </a:r>
            <a:r>
              <a:rPr lang="en-GB" sz="800" spc="-25" dirty="0">
                <a:solidFill>
                  <a:srgbClr val="231F20"/>
                </a:solidFill>
                <a:latin typeface="Arial" panose="020B0604020202020204" pitchFamily="34" charset="0"/>
                <a:cs typeface="Arial" panose="020B0604020202020204" pitchFamily="34" charset="0"/>
              </a:rPr>
              <a:t> </a:t>
            </a:r>
            <a:r>
              <a:rPr sz="800" spc="-20" dirty="0">
                <a:solidFill>
                  <a:srgbClr val="231F20"/>
                </a:solidFill>
                <a:latin typeface="Arial" panose="020B0604020202020204" pitchFamily="34" charset="0"/>
                <a:cs typeface="Arial" panose="020B0604020202020204" pitchFamily="34" charset="0"/>
              </a:rPr>
              <a:t>users </a:t>
            </a:r>
            <a:r>
              <a:rPr sz="800" spc="-15" dirty="0">
                <a:solidFill>
                  <a:srgbClr val="231F20"/>
                </a:solidFill>
                <a:latin typeface="Arial" panose="020B0604020202020204" pitchFamily="34" charset="0"/>
                <a:cs typeface="Arial" panose="020B0604020202020204" pitchFamily="34" charset="0"/>
              </a:rPr>
              <a:t>of</a:t>
            </a:r>
            <a:r>
              <a:rPr lang="en-GB" sz="800" spc="-15" dirty="0">
                <a:solidFill>
                  <a:srgbClr val="231F20"/>
                </a:solidFill>
                <a:latin typeface="Arial" panose="020B0604020202020204" pitchFamily="34" charset="0"/>
                <a:cs typeface="Arial" panose="020B0604020202020204" pitchFamily="34" charset="0"/>
              </a:rPr>
              <a:t> </a:t>
            </a:r>
            <a:r>
              <a:rPr sz="800" spc="-170"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information </a:t>
            </a:r>
            <a:r>
              <a:rPr sz="800" spc="-20" dirty="0">
                <a:solidFill>
                  <a:srgbClr val="231F20"/>
                </a:solidFill>
                <a:latin typeface="Arial" panose="020B0604020202020204" pitchFamily="34" charset="0"/>
                <a:cs typeface="Arial" panose="020B0604020202020204" pitchFamily="34" charset="0"/>
              </a:rPr>
              <a:t>and </a:t>
            </a:r>
            <a:r>
              <a:rPr sz="800" spc="-25" dirty="0">
                <a:solidFill>
                  <a:srgbClr val="231F20"/>
                </a:solidFill>
                <a:latin typeface="Arial" panose="020B0604020202020204" pitchFamily="34" charset="0"/>
                <a:cs typeface="Arial" panose="020B0604020202020204" pitchFamily="34" charset="0"/>
              </a:rPr>
              <a:t>communication technology</a:t>
            </a:r>
            <a:endParaRPr sz="800" dirty="0">
              <a:latin typeface="Arial" panose="020B0604020202020204" pitchFamily="34" charset="0"/>
              <a:cs typeface="Arial" panose="020B0604020202020204" pitchFamily="34" charset="0"/>
            </a:endParaRPr>
          </a:p>
          <a:p>
            <a:pPr marL="12700">
              <a:lnSpc>
                <a:spcPct val="100000"/>
              </a:lnSpc>
              <a:spcBef>
                <a:spcPts val="325"/>
              </a:spcBef>
            </a:pPr>
            <a:r>
              <a:rPr sz="800" b="1" dirty="0">
                <a:solidFill>
                  <a:srgbClr val="231F20"/>
                </a:solidFill>
                <a:latin typeface="Arial" panose="020B0604020202020204" pitchFamily="34" charset="0"/>
                <a:cs typeface="Arial" panose="020B0604020202020204" pitchFamily="34" charset="0"/>
              </a:rPr>
              <a:t>Spoken</a:t>
            </a:r>
            <a:r>
              <a:rPr sz="800" b="1" spc="-5"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English</a:t>
            </a:r>
            <a:endParaRPr sz="800" dirty="0">
              <a:latin typeface="Arial" panose="020B0604020202020204" pitchFamily="34" charset="0"/>
              <a:cs typeface="Arial" panose="020B0604020202020204" pitchFamily="34" charset="0"/>
            </a:endParaRPr>
          </a:p>
          <a:p>
            <a:pPr marL="76200" marR="92075" indent="-63500">
              <a:lnSpc>
                <a:spcPct val="104200"/>
              </a:lnSpc>
              <a:spcBef>
                <a:spcPts val="140"/>
              </a:spcBef>
              <a:buChar char="-"/>
              <a:tabLst>
                <a:tab pos="76200" algn="l"/>
              </a:tabLst>
            </a:pPr>
            <a:r>
              <a:rPr sz="800" spc="-10" dirty="0">
                <a:solidFill>
                  <a:srgbClr val="231F20"/>
                </a:solidFill>
                <a:latin typeface="Arial" panose="020B0604020202020204" pitchFamily="34" charset="0"/>
                <a:cs typeface="Arial" panose="020B0604020202020204" pitchFamily="34" charset="0"/>
              </a:rPr>
              <a:t>Giving short speeches and </a:t>
            </a:r>
            <a:r>
              <a:rPr sz="800" spc="-15" dirty="0">
                <a:solidFill>
                  <a:srgbClr val="231F20"/>
                </a:solidFill>
                <a:latin typeface="Arial" panose="020B0604020202020204" pitchFamily="34" charset="0"/>
                <a:cs typeface="Arial" panose="020B0604020202020204" pitchFamily="34" charset="0"/>
              </a:rPr>
              <a:t>presentations, </a:t>
            </a:r>
            <a:r>
              <a:rPr sz="800" spc="-5" dirty="0">
                <a:solidFill>
                  <a:srgbClr val="231F20"/>
                </a:solidFill>
                <a:latin typeface="Arial" panose="020B0604020202020204" pitchFamily="34" charset="0"/>
                <a:cs typeface="Arial" panose="020B0604020202020204" pitchFamily="34" charset="0"/>
              </a:rPr>
              <a:t>expressing their</a:t>
            </a:r>
            <a:r>
              <a:rPr lang="en-GB"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own ideas and keeping to the</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point</a:t>
            </a:r>
            <a:endParaRPr sz="800" dirty="0">
              <a:latin typeface="Arial" panose="020B0604020202020204" pitchFamily="34" charset="0"/>
              <a:cs typeface="Arial" panose="020B0604020202020204" pitchFamily="34" charset="0"/>
            </a:endParaRPr>
          </a:p>
          <a:p>
            <a:pPr marL="12700">
              <a:lnSpc>
                <a:spcPct val="100000"/>
              </a:lnSpc>
              <a:spcBef>
                <a:spcPts val="325"/>
              </a:spcBef>
            </a:pPr>
            <a:r>
              <a:rPr sz="800" b="1" dirty="0">
                <a:solidFill>
                  <a:srgbClr val="231F20"/>
                </a:solidFill>
                <a:latin typeface="Arial" panose="020B0604020202020204" pitchFamily="34" charset="0"/>
                <a:cs typeface="Arial" panose="020B0604020202020204" pitchFamily="34" charset="0"/>
              </a:rPr>
              <a:t>Design and</a:t>
            </a:r>
            <a:r>
              <a:rPr sz="800" b="1" spc="-5"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technology</a:t>
            </a:r>
            <a:endParaRPr sz="800" dirty="0">
              <a:latin typeface="Arial" panose="020B0604020202020204" pitchFamily="34" charset="0"/>
              <a:cs typeface="Arial" panose="020B0604020202020204" pitchFamily="34" charset="0"/>
            </a:endParaRPr>
          </a:p>
          <a:p>
            <a:pPr marL="76200" indent="-63500">
              <a:lnSpc>
                <a:spcPct val="100000"/>
              </a:lnSpc>
              <a:spcBef>
                <a:spcPts val="180"/>
              </a:spcBef>
              <a:buChar char="-"/>
              <a:tabLst>
                <a:tab pos="76200" algn="l"/>
              </a:tabLst>
            </a:pPr>
            <a:r>
              <a:rPr sz="800" dirty="0">
                <a:solidFill>
                  <a:srgbClr val="231F20"/>
                </a:solidFill>
                <a:latin typeface="Arial" panose="020B0604020202020204" pitchFamily="34" charset="0"/>
                <a:cs typeface="Arial" panose="020B0604020202020204" pitchFamily="34" charset="0"/>
              </a:rPr>
              <a:t>Investigate new and </a:t>
            </a:r>
            <a:r>
              <a:rPr sz="800" spc="-5" dirty="0">
                <a:solidFill>
                  <a:srgbClr val="231F20"/>
                </a:solidFill>
                <a:latin typeface="Arial" panose="020B0604020202020204" pitchFamily="34" charset="0"/>
                <a:cs typeface="Arial" panose="020B0604020202020204" pitchFamily="34" charset="0"/>
              </a:rPr>
              <a:t>emerging</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technologies</a:t>
            </a:r>
            <a:endParaRPr sz="800" dirty="0">
              <a:latin typeface="Arial" panose="020B0604020202020204" pitchFamily="34" charset="0"/>
              <a:cs typeface="Arial" panose="020B0604020202020204" pitchFamily="34" charset="0"/>
            </a:endParaRPr>
          </a:p>
          <a:p>
            <a:pPr marL="76200" marR="5080" indent="-63500">
              <a:lnSpc>
                <a:spcPct val="104200"/>
              </a:lnSpc>
              <a:spcBef>
                <a:spcPts val="284"/>
              </a:spcBef>
              <a:buChar char="-"/>
              <a:tabLst>
                <a:tab pos="76200" algn="l"/>
              </a:tabLst>
            </a:pPr>
            <a:r>
              <a:rPr sz="800" dirty="0">
                <a:solidFill>
                  <a:srgbClr val="231F20"/>
                </a:solidFill>
                <a:latin typeface="Arial" panose="020B0604020202020204" pitchFamily="34" charset="0"/>
                <a:cs typeface="Arial" panose="020B0604020202020204" pitchFamily="34" charset="0"/>
              </a:rPr>
              <a:t>Understand developments in design and </a:t>
            </a:r>
            <a:r>
              <a:rPr sz="800" spc="-25" dirty="0">
                <a:solidFill>
                  <a:srgbClr val="231F20"/>
                </a:solidFill>
                <a:latin typeface="Arial" panose="020B0604020202020204" pitchFamily="34" charset="0"/>
                <a:cs typeface="Arial" panose="020B0604020202020204" pitchFamily="34" charset="0"/>
              </a:rPr>
              <a:t>technology, </a:t>
            </a:r>
            <a:r>
              <a:rPr sz="800" spc="-15" dirty="0">
                <a:solidFill>
                  <a:srgbClr val="231F20"/>
                </a:solidFill>
                <a:latin typeface="Arial" panose="020B0604020202020204" pitchFamily="34" charset="0"/>
                <a:cs typeface="Arial" panose="020B0604020202020204" pitchFamily="34" charset="0"/>
              </a:rPr>
              <a:t>its</a:t>
            </a:r>
            <a:r>
              <a:rPr lang="en-GB" sz="800" spc="-15" dirty="0">
                <a:solidFill>
                  <a:srgbClr val="231F20"/>
                </a:solidFill>
                <a:latin typeface="Arial" panose="020B0604020202020204" pitchFamily="34" charset="0"/>
                <a:cs typeface="Arial" panose="020B0604020202020204" pitchFamily="34" charset="0"/>
              </a:rPr>
              <a:t> </a:t>
            </a:r>
            <a:r>
              <a:rPr sz="800" spc="-20" dirty="0">
                <a:solidFill>
                  <a:srgbClr val="231F20"/>
                </a:solidFill>
                <a:latin typeface="Arial" panose="020B0604020202020204" pitchFamily="34" charset="0"/>
                <a:cs typeface="Arial" panose="020B0604020202020204" pitchFamily="34" charset="0"/>
              </a:rPr>
              <a:t>impacts </a:t>
            </a:r>
            <a:r>
              <a:rPr sz="800" spc="-10" dirty="0">
                <a:solidFill>
                  <a:srgbClr val="231F20"/>
                </a:solidFill>
                <a:latin typeface="Arial" panose="020B0604020202020204" pitchFamily="34" charset="0"/>
                <a:cs typeface="Arial" panose="020B0604020202020204" pitchFamily="34" charset="0"/>
              </a:rPr>
              <a:t>on </a:t>
            </a:r>
            <a:r>
              <a:rPr sz="800" spc="-20" dirty="0">
                <a:solidFill>
                  <a:srgbClr val="231F20"/>
                </a:solidFill>
                <a:latin typeface="Arial" panose="020B0604020202020204" pitchFamily="34" charset="0"/>
                <a:cs typeface="Arial" panose="020B0604020202020204" pitchFamily="34" charset="0"/>
              </a:rPr>
              <a:t>individuals, society </a:t>
            </a:r>
            <a:r>
              <a:rPr sz="800" spc="-15" dirty="0">
                <a:solidFill>
                  <a:srgbClr val="231F20"/>
                </a:solidFill>
                <a:latin typeface="Arial" panose="020B0604020202020204" pitchFamily="34" charset="0"/>
                <a:cs typeface="Arial" panose="020B0604020202020204" pitchFamily="34" charset="0"/>
              </a:rPr>
              <a:t>and the </a:t>
            </a:r>
            <a:r>
              <a:rPr sz="800" spc="-20" dirty="0">
                <a:solidFill>
                  <a:srgbClr val="231F20"/>
                </a:solidFill>
                <a:latin typeface="Arial" panose="020B0604020202020204" pitchFamily="34" charset="0"/>
                <a:cs typeface="Arial" panose="020B0604020202020204" pitchFamily="34" charset="0"/>
              </a:rPr>
              <a:t>environments, </a:t>
            </a:r>
            <a:r>
              <a:rPr sz="800" spc="-15" dirty="0">
                <a:solidFill>
                  <a:srgbClr val="231F20"/>
                </a:solidFill>
                <a:latin typeface="Arial" panose="020B0604020202020204" pitchFamily="34" charset="0"/>
                <a:cs typeface="Arial" panose="020B0604020202020204" pitchFamily="34" charset="0"/>
              </a:rPr>
              <a:t>and </a:t>
            </a:r>
            <a:r>
              <a:rPr sz="800" spc="-20" dirty="0">
                <a:solidFill>
                  <a:srgbClr val="231F20"/>
                </a:solidFill>
                <a:latin typeface="Arial" panose="020B0604020202020204" pitchFamily="34" charset="0"/>
                <a:cs typeface="Arial" panose="020B0604020202020204" pitchFamily="34" charset="0"/>
              </a:rPr>
              <a:t>the</a:t>
            </a:r>
            <a:r>
              <a:rPr lang="en-GB" sz="800" spc="-20" dirty="0">
                <a:solidFill>
                  <a:srgbClr val="231F20"/>
                </a:solidFill>
                <a:latin typeface="Arial" panose="020B0604020202020204" pitchFamily="34" charset="0"/>
                <a:cs typeface="Arial" panose="020B0604020202020204" pitchFamily="34" charset="0"/>
              </a:rPr>
              <a:t> </a:t>
            </a:r>
            <a:r>
              <a:rPr sz="800" spc="-20" dirty="0">
                <a:solidFill>
                  <a:srgbClr val="231F20"/>
                </a:solidFill>
                <a:latin typeface="Arial" panose="020B0604020202020204" pitchFamily="34" charset="0"/>
                <a:cs typeface="Arial" panose="020B0604020202020204" pitchFamily="34" charset="0"/>
              </a:rPr>
              <a:t>responsibilities </a:t>
            </a:r>
            <a:r>
              <a:rPr sz="800" dirty="0">
                <a:solidFill>
                  <a:srgbClr val="231F20"/>
                </a:solidFill>
                <a:latin typeface="Arial" panose="020B0604020202020204" pitchFamily="34" charset="0"/>
                <a:cs typeface="Arial" panose="020B0604020202020204" pitchFamily="34" charset="0"/>
              </a:rPr>
              <a:t>of designers, engineers and</a:t>
            </a:r>
            <a:r>
              <a:rPr sz="800" spc="-5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technologists</a:t>
            </a:r>
            <a:endParaRPr sz="800" dirty="0">
              <a:latin typeface="Arial" panose="020B0604020202020204" pitchFamily="34" charset="0"/>
              <a:cs typeface="Arial" panose="020B0604020202020204" pitchFamily="34" charset="0"/>
            </a:endParaRPr>
          </a:p>
          <a:p>
            <a:pPr marL="76200" marR="592455" indent="-63500">
              <a:lnSpc>
                <a:spcPct val="104200"/>
              </a:lnSpc>
              <a:spcBef>
                <a:spcPts val="280"/>
              </a:spcBef>
              <a:buChar char="-"/>
              <a:tabLst>
                <a:tab pos="76200" algn="l"/>
              </a:tabLst>
            </a:pPr>
            <a:r>
              <a:rPr sz="800" dirty="0">
                <a:solidFill>
                  <a:srgbClr val="231F20"/>
                </a:solidFill>
                <a:latin typeface="Arial" panose="020B0604020202020204" pitchFamily="34" charset="0"/>
                <a:cs typeface="Arial" panose="020B0604020202020204" pitchFamily="34" charset="0"/>
              </a:rPr>
              <a:t>Develop and communicate design ideas</a:t>
            </a:r>
            <a:r>
              <a:rPr sz="800" spc="-1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using</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annotated</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sketches</a:t>
            </a:r>
            <a:endParaRPr sz="800" dirty="0">
              <a:latin typeface="Arial" panose="020B0604020202020204" pitchFamily="34" charset="0"/>
              <a:cs typeface="Arial" panose="020B0604020202020204" pitchFamily="34" charset="0"/>
            </a:endParaRPr>
          </a:p>
        </p:txBody>
      </p:sp>
      <p:sp>
        <p:nvSpPr>
          <p:cNvPr id="9" name="object 9"/>
          <p:cNvSpPr txBox="1"/>
          <p:nvPr/>
        </p:nvSpPr>
        <p:spPr>
          <a:xfrm>
            <a:off x="3779999" y="2059057"/>
            <a:ext cx="1062990" cy="1067435"/>
          </a:xfrm>
          <a:prstGeom prst="rect">
            <a:avLst/>
          </a:prstGeom>
        </p:spPr>
        <p:txBody>
          <a:bodyPr vert="horz" wrap="square" lIns="0" tIns="17780" rIns="0" bIns="0" rtlCol="0">
            <a:noAutofit/>
          </a:bodyPr>
          <a:lstStyle/>
          <a:p>
            <a:pPr marR="46990">
              <a:lnSpc>
                <a:spcPts val="700"/>
              </a:lnSpc>
              <a:spcBef>
                <a:spcPts val="140"/>
              </a:spcBef>
            </a:pPr>
            <a:r>
              <a:rPr sz="600" b="1" dirty="0">
                <a:solidFill>
                  <a:srgbClr val="231F20"/>
                </a:solidFill>
                <a:latin typeface="Arial" panose="020B0604020202020204" pitchFamily="34" charset="0"/>
                <a:cs typeface="Arial" panose="020B0604020202020204" pitchFamily="34" charset="0"/>
              </a:rPr>
              <a:t>How is </a:t>
            </a:r>
            <a:r>
              <a:rPr sz="600" b="1" spc="-20" dirty="0">
                <a:solidFill>
                  <a:srgbClr val="231F20"/>
                </a:solidFill>
                <a:latin typeface="Arial" panose="020B0604020202020204" pitchFamily="34" charset="0"/>
                <a:cs typeface="Arial" panose="020B0604020202020204" pitchFamily="34" charset="0"/>
              </a:rPr>
              <a:t>Tech </a:t>
            </a:r>
            <a:r>
              <a:rPr sz="600" b="1" dirty="0">
                <a:solidFill>
                  <a:srgbClr val="231F20"/>
                </a:solidFill>
                <a:latin typeface="Arial" panose="020B0604020202020204" pitchFamily="34" charset="0"/>
                <a:cs typeface="Arial" panose="020B0604020202020204" pitchFamily="34" charset="0"/>
              </a:rPr>
              <a:t>used for</a:t>
            </a:r>
            <a:r>
              <a:rPr sz="600" b="1" spc="-7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Food?</a:t>
            </a:r>
            <a:r>
              <a:rPr lang="en-GB" sz="600" b="1"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650"/>
              </a:lnSpc>
              <a:spcBef>
                <a:spcPts val="270"/>
              </a:spcBef>
            </a:pPr>
            <a:r>
              <a:rPr sz="600" dirty="0">
                <a:solidFill>
                  <a:srgbClr val="231F20"/>
                </a:solidFill>
                <a:latin typeface="Arial" panose="020B0604020202020204" pitchFamily="34" charset="0"/>
                <a:cs typeface="Arial" panose="020B0604020202020204" pitchFamily="34" charset="0"/>
              </a:rPr>
              <a:t>Discuss the examples of food</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technology in the </a:t>
            </a:r>
            <a:r>
              <a:rPr sz="600" spc="-5" dirty="0">
                <a:solidFill>
                  <a:srgbClr val="231F20"/>
                </a:solidFill>
                <a:latin typeface="Arial" panose="020B0604020202020204" pitchFamily="34" charset="0"/>
                <a:cs typeface="Arial" panose="020B0604020202020204" pitchFamily="34" charset="0"/>
              </a:rPr>
              <a:t>pictures </a:t>
            </a:r>
            <a:r>
              <a:rPr sz="600" dirty="0">
                <a:solidFill>
                  <a:srgbClr val="231F20"/>
                </a:solidFill>
                <a:latin typeface="Arial" panose="020B0604020202020204" pitchFamily="34" charset="0"/>
                <a:cs typeface="Arial" panose="020B0604020202020204" pitchFamily="34" charset="0"/>
              </a:rPr>
              <a:t>on</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a:t>
            </a:r>
            <a:r>
              <a:rPr sz="600" spc="-20" dirty="0">
                <a:solidFill>
                  <a:srgbClr val="231F20"/>
                </a:solidFill>
                <a:latin typeface="Arial" panose="020B0604020202020204" pitchFamily="34" charset="0"/>
                <a:cs typeface="Arial" panose="020B0604020202020204" pitchFamily="34" charset="0"/>
              </a:rPr>
              <a:t>PPT. </a:t>
            </a:r>
            <a:r>
              <a:rPr sz="600" dirty="0">
                <a:solidFill>
                  <a:srgbClr val="231F20"/>
                </a:solidFill>
                <a:latin typeface="Arial" panose="020B0604020202020204" pitchFamily="34" charset="0"/>
                <a:cs typeface="Arial" panose="020B0604020202020204" pitchFamily="34" charset="0"/>
              </a:rPr>
              <a:t>Can the students</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think of any other examples?</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How is technology shaping</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way food is </a:t>
            </a:r>
            <a:r>
              <a:rPr sz="600" spc="-5" dirty="0">
                <a:solidFill>
                  <a:srgbClr val="231F20"/>
                </a:solidFill>
                <a:latin typeface="Arial" panose="020B0604020202020204" pitchFamily="34" charset="0"/>
                <a:cs typeface="Arial" panose="020B0604020202020204" pitchFamily="34" charset="0"/>
              </a:rPr>
              <a:t>produced, </a:t>
            </a:r>
            <a:r>
              <a:rPr sz="600" dirty="0">
                <a:solidFill>
                  <a:srgbClr val="231F20"/>
                </a:solidFill>
                <a:latin typeface="Arial" panose="020B0604020202020204" pitchFamily="34" charset="0"/>
                <a:cs typeface="Arial" panose="020B0604020202020204" pitchFamily="34" charset="0"/>
              </a:rPr>
              <a:t>sold,</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cooked and</a:t>
            </a:r>
            <a:r>
              <a:rPr sz="600" spc="-1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preserved?</a:t>
            </a:r>
            <a:endParaRPr sz="600" dirty="0">
              <a:latin typeface="Arial" panose="020B0604020202020204" pitchFamily="34" charset="0"/>
              <a:cs typeface="Arial" panose="020B0604020202020204" pitchFamily="34" charset="0"/>
            </a:endParaRPr>
          </a:p>
          <a:p>
            <a:pPr>
              <a:lnSpc>
                <a:spcPts val="605"/>
              </a:lnSpc>
            </a:pPr>
            <a:r>
              <a:rPr sz="600" dirty="0">
                <a:solidFill>
                  <a:srgbClr val="231F20"/>
                </a:solidFill>
                <a:latin typeface="Arial" panose="020B0604020202020204" pitchFamily="34" charset="0"/>
                <a:cs typeface="Arial" panose="020B0604020202020204" pitchFamily="34" charset="0"/>
              </a:rPr>
              <a:t>How has food</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technology</a:t>
            </a:r>
            <a:endParaRPr sz="600" dirty="0">
              <a:latin typeface="Arial" panose="020B0604020202020204" pitchFamily="34" charset="0"/>
              <a:cs typeface="Arial" panose="020B0604020202020204" pitchFamily="34" charset="0"/>
            </a:endParaRPr>
          </a:p>
          <a:p>
            <a:pPr marR="146050">
              <a:lnSpc>
                <a:spcPts val="650"/>
              </a:lnSpc>
              <a:spcBef>
                <a:spcPts val="45"/>
              </a:spcBef>
            </a:pPr>
            <a:r>
              <a:rPr sz="600" dirty="0">
                <a:solidFill>
                  <a:srgbClr val="231F20"/>
                </a:solidFill>
                <a:latin typeface="Arial" panose="020B0604020202020204" pitchFamily="34" charset="0"/>
                <a:cs typeface="Arial" panose="020B0604020202020204" pitchFamily="34" charset="0"/>
              </a:rPr>
              <a:t>evolved since the</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students</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were </a:t>
            </a:r>
            <a:r>
              <a:rPr sz="600" dirty="0">
                <a:solidFill>
                  <a:srgbClr val="231F20"/>
                </a:solidFill>
                <a:latin typeface="Arial" panose="020B0604020202020204" pitchFamily="34" charset="0"/>
                <a:cs typeface="Arial" panose="020B0604020202020204" pitchFamily="34" charset="0"/>
              </a:rPr>
              <a:t>younger?</a:t>
            </a:r>
            <a:endParaRPr sz="600" dirty="0">
              <a:latin typeface="Arial" panose="020B0604020202020204" pitchFamily="34" charset="0"/>
              <a:cs typeface="Arial" panose="020B0604020202020204" pitchFamily="34" charset="0"/>
            </a:endParaRPr>
          </a:p>
        </p:txBody>
      </p:sp>
      <p:sp>
        <p:nvSpPr>
          <p:cNvPr id="10" name="object 10"/>
          <p:cNvSpPr txBox="1"/>
          <p:nvPr/>
        </p:nvSpPr>
        <p:spPr>
          <a:xfrm>
            <a:off x="6463477" y="1750019"/>
            <a:ext cx="200660"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5</a:t>
            </a:r>
            <a:endParaRPr sz="2300" dirty="0">
              <a:latin typeface="Poppins"/>
              <a:cs typeface="Poppins"/>
            </a:endParaRPr>
          </a:p>
        </p:txBody>
      </p:sp>
      <p:sp>
        <p:nvSpPr>
          <p:cNvPr id="11" name="object 11"/>
          <p:cNvSpPr txBox="1"/>
          <p:nvPr/>
        </p:nvSpPr>
        <p:spPr>
          <a:xfrm>
            <a:off x="6463477" y="2027692"/>
            <a:ext cx="2453640" cy="510540"/>
          </a:xfrm>
          <a:prstGeom prst="rect">
            <a:avLst/>
          </a:prstGeom>
        </p:spPr>
        <p:txBody>
          <a:bodyPr vert="horz" wrap="square" lIns="0" tIns="39370" rIns="0" bIns="0" rtlCol="0">
            <a:noAutofit/>
          </a:bodyPr>
          <a:lstStyle/>
          <a:p>
            <a:pPr>
              <a:lnSpc>
                <a:spcPct val="100000"/>
              </a:lnSpc>
              <a:spcBef>
                <a:spcPts val="310"/>
              </a:spcBef>
            </a:pPr>
            <a:r>
              <a:rPr sz="600" b="1" dirty="0">
                <a:solidFill>
                  <a:srgbClr val="231F20"/>
                </a:solidFill>
                <a:latin typeface="Arial" panose="020B0604020202020204" pitchFamily="34" charset="0"/>
                <a:cs typeface="Arial" panose="020B0604020202020204" pitchFamily="34" charset="0"/>
              </a:rPr>
              <a:t>Kabaq App (10</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650"/>
              </a:lnSpc>
              <a:spcBef>
                <a:spcPts val="295"/>
              </a:spcBef>
            </a:pPr>
            <a:r>
              <a:rPr sz="600" spc="-15" dirty="0">
                <a:solidFill>
                  <a:srgbClr val="231F20"/>
                </a:solidFill>
                <a:latin typeface="Arial" panose="020B0604020202020204" pitchFamily="34" charset="0"/>
                <a:cs typeface="Arial" panose="020B0604020202020204" pitchFamily="34" charset="0"/>
              </a:rPr>
              <a:t>Briefly model </a:t>
            </a:r>
            <a:r>
              <a:rPr sz="600" spc="-10" dirty="0">
                <a:solidFill>
                  <a:srgbClr val="231F20"/>
                </a:solidFill>
                <a:latin typeface="Arial" panose="020B0604020202020204" pitchFamily="34" charset="0"/>
                <a:cs typeface="Arial" panose="020B0604020202020204" pitchFamily="34" charset="0"/>
              </a:rPr>
              <a:t>the </a:t>
            </a:r>
            <a:r>
              <a:rPr sz="600" spc="-15" dirty="0">
                <a:solidFill>
                  <a:srgbClr val="231F20"/>
                </a:solidFill>
                <a:latin typeface="Arial" panose="020B0604020202020204" pitchFamily="34" charset="0"/>
                <a:cs typeface="Arial" panose="020B0604020202020204" pitchFamily="34" charset="0"/>
              </a:rPr>
              <a:t>Kabaq </a:t>
            </a:r>
            <a:r>
              <a:rPr sz="600" spc="-10" dirty="0">
                <a:solidFill>
                  <a:srgbClr val="231F20"/>
                </a:solidFill>
                <a:latin typeface="Arial" panose="020B0604020202020204" pitchFamily="34" charset="0"/>
                <a:cs typeface="Arial" panose="020B0604020202020204" pitchFamily="34" charset="0"/>
              </a:rPr>
              <a:t>app to the </a:t>
            </a:r>
            <a:r>
              <a:rPr sz="600" spc="-15" dirty="0">
                <a:solidFill>
                  <a:srgbClr val="231F20"/>
                </a:solidFill>
                <a:latin typeface="Arial" panose="020B0604020202020204" pitchFamily="34" charset="0"/>
                <a:cs typeface="Arial" panose="020B0604020202020204" pitchFamily="34" charset="0"/>
              </a:rPr>
              <a:t>students </a:t>
            </a:r>
            <a:r>
              <a:rPr sz="600" spc="-10" dirty="0">
                <a:solidFill>
                  <a:srgbClr val="231F20"/>
                </a:solidFill>
                <a:latin typeface="Arial" panose="020B0604020202020204" pitchFamily="34" charset="0"/>
                <a:cs typeface="Arial" panose="020B0604020202020204" pitchFamily="34" charset="0"/>
              </a:rPr>
              <a:t>and </a:t>
            </a:r>
            <a:r>
              <a:rPr sz="600" spc="-15" dirty="0">
                <a:solidFill>
                  <a:srgbClr val="231F20"/>
                </a:solidFill>
                <a:latin typeface="Arial" panose="020B0604020202020204" pitchFamily="34" charset="0"/>
                <a:cs typeface="Arial" panose="020B0604020202020204" pitchFamily="34" charset="0"/>
              </a:rPr>
              <a:t>then give them </a:t>
            </a:r>
            <a:r>
              <a:rPr sz="600" dirty="0">
                <a:solidFill>
                  <a:srgbClr val="231F20"/>
                </a:solidFill>
                <a:latin typeface="Arial" panose="020B0604020202020204" pitchFamily="34" charset="0"/>
                <a:cs typeface="Arial" panose="020B0604020202020204" pitchFamily="34" charset="0"/>
              </a:rPr>
              <a:t>5 </a:t>
            </a:r>
            <a:r>
              <a:rPr sz="600" spc="-15" dirty="0">
                <a:solidFill>
                  <a:srgbClr val="231F20"/>
                </a:solidFill>
                <a:latin typeface="Arial" panose="020B0604020202020204" pitchFamily="34" charset="0"/>
                <a:cs typeface="Arial" panose="020B0604020202020204" pitchFamily="34" charset="0"/>
              </a:rPr>
              <a:t>minutes</a:t>
            </a:r>
            <a:r>
              <a:rPr lang="en-GB" sz="600" spc="-15"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explore the app. The app allows the user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project </a:t>
            </a:r>
            <a:r>
              <a:rPr sz="600" spc="-5" dirty="0">
                <a:solidFill>
                  <a:srgbClr val="231F20"/>
                </a:solidFill>
                <a:latin typeface="Arial" panose="020B0604020202020204" pitchFamily="34" charset="0"/>
                <a:cs typeface="Arial" panose="020B0604020202020204" pitchFamily="34" charset="0"/>
              </a:rPr>
              <a:t>AR </a:t>
            </a:r>
            <a:r>
              <a:rPr sz="600" spc="-10" dirty="0">
                <a:solidFill>
                  <a:srgbClr val="231F20"/>
                </a:solidFill>
                <a:latin typeface="Arial" panose="020B0604020202020204" pitchFamily="34" charset="0"/>
                <a:cs typeface="Arial" panose="020B0604020202020204" pitchFamily="34" charset="0"/>
              </a:rPr>
              <a:t>images </a:t>
            </a:r>
            <a:r>
              <a:rPr sz="600" spc="-5" dirty="0">
                <a:solidFill>
                  <a:srgbClr val="231F20"/>
                </a:solidFill>
                <a:latin typeface="Arial" panose="020B0604020202020204" pitchFamily="34" charset="0"/>
                <a:cs typeface="Arial" panose="020B0604020202020204" pitchFamily="34" charset="0"/>
              </a:rPr>
              <a:t>of </a:t>
            </a:r>
            <a:r>
              <a:rPr sz="600" spc="-10" dirty="0">
                <a:solidFill>
                  <a:srgbClr val="231F20"/>
                </a:solidFill>
                <a:latin typeface="Arial" panose="020B0604020202020204" pitchFamily="34" charset="0"/>
                <a:cs typeface="Arial" panose="020B0604020202020204" pitchFamily="34" charset="0"/>
              </a:rPr>
              <a:t>the</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food from </a:t>
            </a:r>
            <a:r>
              <a:rPr sz="600" dirty="0">
                <a:solidFill>
                  <a:srgbClr val="231F20"/>
                </a:solidFill>
                <a:latin typeface="Arial" panose="020B0604020202020204" pitchFamily="34" charset="0"/>
                <a:cs typeface="Arial" panose="020B0604020202020204" pitchFamily="34" charset="0"/>
              </a:rPr>
              <a:t>a </a:t>
            </a:r>
            <a:r>
              <a:rPr sz="600" spc="-10" dirty="0">
                <a:solidFill>
                  <a:srgbClr val="231F20"/>
                </a:solidFill>
                <a:latin typeface="Arial" panose="020B0604020202020204" pitchFamily="34" charset="0"/>
                <a:cs typeface="Arial" panose="020B0604020202020204" pitchFamily="34" charset="0"/>
              </a:rPr>
              <a:t>menu. Discuss the </a:t>
            </a:r>
            <a:r>
              <a:rPr sz="600" spc="-15" dirty="0">
                <a:solidFill>
                  <a:srgbClr val="231F20"/>
                </a:solidFill>
                <a:latin typeface="Arial" panose="020B0604020202020204" pitchFamily="34" charset="0"/>
                <a:cs typeface="Arial" panose="020B0604020202020204" pitchFamily="34" charset="0"/>
              </a:rPr>
              <a:t>students</a:t>
            </a:r>
            <a:r>
              <a:rPr lang="en-GB" sz="600" spc="-15" dirty="0">
                <a:solidFill>
                  <a:srgbClr val="231F20"/>
                </a:solidFill>
                <a:latin typeface="Arial" panose="020B0604020202020204" pitchFamily="34" charset="0"/>
                <a:cs typeface="Arial" panose="020B0604020202020204" pitchFamily="34" charset="0"/>
              </a:rPr>
              <a:t>'</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thoughts </a:t>
            </a:r>
            <a:r>
              <a:rPr sz="600" spc="-5" dirty="0">
                <a:solidFill>
                  <a:srgbClr val="231F20"/>
                </a:solidFill>
                <a:latin typeface="Arial" panose="020B0604020202020204" pitchFamily="34" charset="0"/>
                <a:cs typeface="Arial" panose="020B0604020202020204" pitchFamily="34" charset="0"/>
              </a:rPr>
              <a:t>on </a:t>
            </a:r>
            <a:r>
              <a:rPr sz="600" spc="-10" dirty="0">
                <a:solidFill>
                  <a:srgbClr val="231F20"/>
                </a:solidFill>
                <a:latin typeface="Arial" panose="020B0604020202020204" pitchFamily="34" charset="0"/>
                <a:cs typeface="Arial" panose="020B0604020202020204" pitchFamily="34" charset="0"/>
              </a:rPr>
              <a:t>this kind </a:t>
            </a:r>
            <a:r>
              <a:rPr sz="600" spc="-5" dirty="0">
                <a:solidFill>
                  <a:srgbClr val="231F20"/>
                </a:solidFill>
                <a:latin typeface="Arial" panose="020B0604020202020204" pitchFamily="34" charset="0"/>
                <a:cs typeface="Arial" panose="020B0604020202020204" pitchFamily="34" charset="0"/>
              </a:rPr>
              <a:t>of </a:t>
            </a:r>
            <a:r>
              <a:rPr sz="600" spc="-10" dirty="0">
                <a:solidFill>
                  <a:srgbClr val="231F20"/>
                </a:solidFill>
                <a:latin typeface="Arial" panose="020B0604020202020204" pitchFamily="34" charset="0"/>
                <a:cs typeface="Arial" panose="020B0604020202020204" pitchFamily="34" charset="0"/>
              </a:rPr>
              <a:t>tech.</a:t>
            </a:r>
            <a:r>
              <a:rPr lang="en-GB" sz="600" spc="-1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Explain</a:t>
            </a:r>
            <a:r>
              <a:rPr sz="600" spc="-3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that</a:t>
            </a:r>
            <a:r>
              <a:rPr sz="600" spc="-3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it</a:t>
            </a:r>
            <a:r>
              <a:rPr sz="600" spc="-3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would</a:t>
            </a:r>
            <a:r>
              <a:rPr sz="600" spc="-3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be</a:t>
            </a:r>
            <a:r>
              <a:rPr sz="600" spc="-2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an</a:t>
            </a:r>
            <a:r>
              <a:rPr sz="600" spc="-3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app</a:t>
            </a:r>
            <a:r>
              <a:rPr sz="600" spc="-3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designer</a:t>
            </a:r>
            <a:r>
              <a:rPr lang="en-GB" sz="600" spc="-15" dirty="0">
                <a:solidFill>
                  <a:srgbClr val="231F20"/>
                </a:solidFill>
                <a:latin typeface="Arial" panose="020B0604020202020204" pitchFamily="34" charset="0"/>
                <a:cs typeface="Arial" panose="020B0604020202020204" pitchFamily="34" charset="0"/>
              </a:rPr>
              <a:t>’s</a:t>
            </a:r>
            <a:r>
              <a:rPr sz="600" spc="-3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job</a:t>
            </a:r>
            <a:r>
              <a:rPr sz="600" spc="-3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to</a:t>
            </a:r>
            <a:r>
              <a:rPr sz="600" spc="-25"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create</a:t>
            </a:r>
            <a:r>
              <a:rPr sz="600" spc="-3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these</a:t>
            </a:r>
            <a:r>
              <a:rPr sz="600" spc="-3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kinds</a:t>
            </a:r>
            <a:r>
              <a:rPr sz="600" spc="-3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of</a:t>
            </a:r>
            <a:r>
              <a:rPr sz="600" spc="-3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apps.</a:t>
            </a:r>
            <a:endParaRPr sz="600" dirty="0">
              <a:latin typeface="Arial" panose="020B0604020202020204" pitchFamily="34" charset="0"/>
              <a:cs typeface="Arial" panose="020B0604020202020204" pitchFamily="34" charset="0"/>
            </a:endParaRPr>
          </a:p>
        </p:txBody>
      </p:sp>
      <p:sp>
        <p:nvSpPr>
          <p:cNvPr id="12" name="object 12"/>
          <p:cNvSpPr txBox="1"/>
          <p:nvPr/>
        </p:nvSpPr>
        <p:spPr>
          <a:xfrm>
            <a:off x="6403060" y="5063744"/>
            <a:ext cx="2585720" cy="2138680"/>
          </a:xfrm>
          <a:prstGeom prst="rect">
            <a:avLst/>
          </a:prstGeom>
          <a:ln w="6350">
            <a:solidFill>
              <a:srgbClr val="BCBEC0"/>
            </a:solidFill>
          </a:ln>
        </p:spPr>
        <p:txBody>
          <a:bodyPr vert="horz" wrap="square" lIns="0" tIns="112395" rIns="0" bIns="0" rtlCol="0">
            <a:noAutofit/>
          </a:bodyPr>
          <a:lstStyle/>
          <a:p>
            <a:pPr marL="78105">
              <a:lnSpc>
                <a:spcPts val="2695"/>
              </a:lnSpc>
              <a:spcBef>
                <a:spcPts val="885"/>
              </a:spcBef>
            </a:pPr>
            <a:endParaRPr lang="en-GB" sz="600" dirty="0">
              <a:latin typeface="Helvetica Neue"/>
              <a:cs typeface="Helvetica Neue"/>
            </a:endParaRPr>
          </a:p>
        </p:txBody>
      </p:sp>
      <p:sp>
        <p:nvSpPr>
          <p:cNvPr id="13" name="object 13"/>
          <p:cNvSpPr txBox="1"/>
          <p:nvPr/>
        </p:nvSpPr>
        <p:spPr>
          <a:xfrm>
            <a:off x="3717531" y="3480826"/>
            <a:ext cx="2533015" cy="2296262"/>
          </a:xfrm>
          <a:prstGeom prst="rect">
            <a:avLst/>
          </a:prstGeom>
          <a:ln w="6350">
            <a:solidFill>
              <a:srgbClr val="BCBEC0"/>
            </a:solidFill>
          </a:ln>
        </p:spPr>
        <p:txBody>
          <a:bodyPr vert="horz" wrap="square" lIns="0" tIns="6350" rIns="0" bIns="0" rtlCol="0">
            <a:noAutofit/>
          </a:bodyPr>
          <a:lstStyle/>
          <a:p>
            <a:pPr>
              <a:lnSpc>
                <a:spcPct val="100000"/>
              </a:lnSpc>
              <a:spcBef>
                <a:spcPts val="50"/>
              </a:spcBef>
            </a:pPr>
            <a:endParaRPr sz="850" dirty="0">
              <a:latin typeface="Times New Roman"/>
              <a:cs typeface="Times New Roman"/>
            </a:endParaRPr>
          </a:p>
        </p:txBody>
      </p:sp>
      <p:sp>
        <p:nvSpPr>
          <p:cNvPr id="14" name="object 14"/>
          <p:cNvSpPr txBox="1"/>
          <p:nvPr/>
        </p:nvSpPr>
        <p:spPr>
          <a:xfrm>
            <a:off x="3717531" y="5851800"/>
            <a:ext cx="2520315" cy="1347283"/>
          </a:xfrm>
          <a:prstGeom prst="rect">
            <a:avLst/>
          </a:prstGeom>
          <a:ln w="6350">
            <a:solidFill>
              <a:srgbClr val="BCBEC0"/>
            </a:solidFill>
          </a:ln>
        </p:spPr>
        <p:txBody>
          <a:bodyPr vert="horz" wrap="square" lIns="0" tIns="0" rIns="0" bIns="0" rtlCol="0">
            <a:noAutofit/>
          </a:bodyPr>
          <a:lstStyle/>
          <a:p>
            <a:pPr>
              <a:lnSpc>
                <a:spcPct val="100000"/>
              </a:lnSpc>
            </a:pPr>
            <a:endParaRPr sz="900" dirty="0">
              <a:latin typeface="Times New Roman"/>
              <a:cs typeface="Times New Roman"/>
            </a:endParaRPr>
          </a:p>
        </p:txBody>
      </p:sp>
      <p:sp>
        <p:nvSpPr>
          <p:cNvPr id="15" name="object 15"/>
          <p:cNvSpPr/>
          <p:nvPr/>
        </p:nvSpPr>
        <p:spPr>
          <a:xfrm>
            <a:off x="5047170" y="1750770"/>
            <a:ext cx="1190625" cy="1573455"/>
          </a:xfrm>
          <a:custGeom>
            <a:avLst/>
            <a:gdLst/>
            <a:ahLst/>
            <a:cxnLst/>
            <a:rect l="l" t="t" r="r" b="b"/>
            <a:pathLst>
              <a:path w="1190625" h="1465580">
                <a:moveTo>
                  <a:pt x="0" y="1465516"/>
                </a:moveTo>
                <a:lnTo>
                  <a:pt x="1190345" y="1465516"/>
                </a:lnTo>
                <a:lnTo>
                  <a:pt x="1190345" y="0"/>
                </a:lnTo>
                <a:lnTo>
                  <a:pt x="0" y="0"/>
                </a:lnTo>
                <a:lnTo>
                  <a:pt x="0" y="1465516"/>
                </a:lnTo>
                <a:close/>
              </a:path>
            </a:pathLst>
          </a:custGeom>
          <a:ln w="6349">
            <a:solidFill>
              <a:srgbClr val="BCBEC0"/>
            </a:solidFill>
          </a:ln>
        </p:spPr>
        <p:txBody>
          <a:bodyPr wrap="square" lIns="0" tIns="0" rIns="0" bIns="0" rtlCol="0">
            <a:noAutofit/>
          </a:bodyPr>
          <a:lstStyle/>
          <a:p>
            <a:endParaRPr/>
          </a:p>
        </p:txBody>
      </p:sp>
      <p:sp>
        <p:nvSpPr>
          <p:cNvPr id="17" name="object 17"/>
          <p:cNvSpPr txBox="1"/>
          <p:nvPr/>
        </p:nvSpPr>
        <p:spPr>
          <a:xfrm>
            <a:off x="5110954" y="2028825"/>
            <a:ext cx="1187258" cy="1010285"/>
          </a:xfrm>
          <a:prstGeom prst="rect">
            <a:avLst/>
          </a:prstGeom>
        </p:spPr>
        <p:txBody>
          <a:bodyPr vert="horz" wrap="square" lIns="0" tIns="17780" rIns="0" bIns="0" rtlCol="0">
            <a:noAutofit/>
          </a:bodyPr>
          <a:lstStyle/>
          <a:p>
            <a:pPr marR="5080">
              <a:lnSpc>
                <a:spcPts val="700"/>
              </a:lnSpc>
              <a:spcBef>
                <a:spcPts val="140"/>
              </a:spcBef>
            </a:pPr>
            <a:r>
              <a:rPr sz="600" b="1" spc="-5" dirty="0">
                <a:solidFill>
                  <a:srgbClr val="231F20"/>
                </a:solidFill>
                <a:latin typeface="Arial" panose="020B0604020202020204" pitchFamily="34" charset="0"/>
                <a:cs typeface="Arial" panose="020B0604020202020204" pitchFamily="34" charset="0"/>
              </a:rPr>
              <a:t>Watch </a:t>
            </a:r>
            <a:r>
              <a:rPr sz="600" b="1" dirty="0">
                <a:solidFill>
                  <a:srgbClr val="231F20"/>
                </a:solidFill>
                <a:latin typeface="Arial" panose="020B0604020202020204" pitchFamily="34" charset="0"/>
                <a:cs typeface="Arial" panose="020B0604020202020204" pitchFamily="34" charset="0"/>
              </a:rPr>
              <a:t>the </a:t>
            </a:r>
            <a:r>
              <a:rPr sz="600" b="1" spc="-5" dirty="0">
                <a:solidFill>
                  <a:srgbClr val="231F20"/>
                </a:solidFill>
                <a:latin typeface="Arial" panose="020B0604020202020204" pitchFamily="34" charset="0"/>
                <a:cs typeface="Arial" panose="020B0604020202020204" pitchFamily="34" charset="0"/>
              </a:rPr>
              <a:t>role </a:t>
            </a:r>
            <a:r>
              <a:rPr sz="600" b="1" dirty="0">
                <a:solidFill>
                  <a:srgbClr val="231F20"/>
                </a:solidFill>
                <a:latin typeface="Arial" panose="020B0604020202020204" pitchFamily="34" charset="0"/>
                <a:cs typeface="Arial" panose="020B0604020202020204" pitchFamily="34" charset="0"/>
              </a:rPr>
              <a:t>model</a:t>
            </a:r>
            <a:r>
              <a:rPr sz="600" b="1" spc="-8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video</a:t>
            </a:r>
            <a:r>
              <a:rPr lang="en-GB" sz="600" b="1"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(5min)</a:t>
            </a:r>
            <a:endParaRPr lang="en-GB" sz="600" b="1" dirty="0">
              <a:solidFill>
                <a:srgbClr val="231F20"/>
              </a:solidFill>
              <a:latin typeface="Arial" panose="020B0604020202020204" pitchFamily="34" charset="0"/>
              <a:cs typeface="Arial" panose="020B0604020202020204" pitchFamily="34" charset="0"/>
            </a:endParaRPr>
          </a:p>
          <a:p>
            <a:pPr marR="71120">
              <a:spcBef>
                <a:spcPts val="270"/>
              </a:spcBef>
            </a:pPr>
            <a:r>
              <a:rPr lang="pt-BR" sz="600" dirty="0">
                <a:solidFill>
                  <a:srgbClr val="231F20"/>
                </a:solidFill>
                <a:latin typeface="Arial" panose="020B0604020202020204" pitchFamily="34" charset="0"/>
                <a:cs typeface="Arial" panose="020B0604020202020204" pitchFamily="34" charset="0"/>
                <a:hlinkClick r:id="rId2"/>
              </a:rPr>
              <a:t>https://vimeo.com/720284030/cf3e403c1c</a:t>
            </a:r>
            <a:endParaRPr lang="pt-BR" sz="600" dirty="0">
              <a:solidFill>
                <a:srgbClr val="231F20"/>
              </a:solidFill>
              <a:latin typeface="Arial" panose="020B0604020202020204" pitchFamily="34" charset="0"/>
              <a:cs typeface="Arial" panose="020B0604020202020204" pitchFamily="34" charset="0"/>
            </a:endParaRPr>
          </a:p>
          <a:p>
            <a:pPr marR="71120">
              <a:spcBef>
                <a:spcPts val="270"/>
              </a:spcBef>
            </a:pPr>
            <a:r>
              <a:rPr sz="600" dirty="0">
                <a:solidFill>
                  <a:srgbClr val="231F20"/>
                </a:solidFill>
                <a:latin typeface="Arial" panose="020B0604020202020204" pitchFamily="34" charset="0"/>
                <a:cs typeface="Arial" panose="020B0604020202020204" pitchFamily="34" charset="0"/>
              </a:rPr>
              <a:t>After watching, discuss</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role </a:t>
            </a:r>
            <a:r>
              <a:rPr sz="600" dirty="0">
                <a:solidFill>
                  <a:srgbClr val="231F20"/>
                </a:solidFill>
                <a:latin typeface="Arial" panose="020B0604020202020204" pitchFamily="34" charset="0"/>
                <a:cs typeface="Arial" panose="020B0604020202020204" pitchFamily="34" charset="0"/>
              </a:rPr>
              <a:t>model</a:t>
            </a:r>
            <a:r>
              <a:rPr lang="en-GB" sz="600" dirty="0">
                <a:solidFill>
                  <a:srgbClr val="231F20"/>
                </a:solidFill>
                <a:latin typeface="Arial" panose="020B0604020202020204" pitchFamily="34" charset="0"/>
                <a:cs typeface="Arial" panose="020B0604020202020204" pitchFamily="34" charset="0"/>
              </a:rPr>
              <a:t>'</a:t>
            </a:r>
            <a:r>
              <a:rPr sz="600" dirty="0">
                <a:solidFill>
                  <a:srgbClr val="231F20"/>
                </a:solidFill>
                <a:latin typeface="Arial" panose="020B0604020202020204" pitchFamily="34" charset="0"/>
                <a:cs typeface="Arial" panose="020B0604020202020204" pitchFamily="34" charset="0"/>
              </a:rPr>
              <a:t>s </a:t>
            </a:r>
            <a:r>
              <a:rPr sz="600" spc="-5" dirty="0">
                <a:solidFill>
                  <a:srgbClr val="231F20"/>
                </a:solidFill>
                <a:latin typeface="Arial" panose="020B0604020202020204" pitchFamily="34" charset="0"/>
                <a:cs typeface="Arial" panose="020B0604020202020204" pitchFamily="34" charset="0"/>
              </a:rPr>
              <a:t>career</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path:</a:t>
            </a:r>
            <a:endParaRPr lang="en-GB" sz="600" dirty="0">
              <a:latin typeface="Arial" panose="020B0604020202020204" pitchFamily="34" charset="0"/>
              <a:cs typeface="Arial" panose="020B0604020202020204" pitchFamily="34" charset="0"/>
            </a:endParaRPr>
          </a:p>
          <a:p>
            <a:pPr marR="71120">
              <a:spcBef>
                <a:spcPts val="270"/>
              </a:spcBef>
            </a:pPr>
            <a:r>
              <a:rPr sz="600" dirty="0">
                <a:solidFill>
                  <a:srgbClr val="231F20"/>
                </a:solidFill>
                <a:latin typeface="Arial" panose="020B0604020202020204" pitchFamily="34" charset="0"/>
                <a:cs typeface="Arial" panose="020B0604020202020204" pitchFamily="34" charset="0"/>
              </a:rPr>
              <a:t>What led them into a</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food</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technology</a:t>
            </a:r>
            <a:r>
              <a:rPr sz="600" spc="-1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career?</a:t>
            </a:r>
            <a:endParaRPr sz="600" dirty="0">
              <a:latin typeface="Arial" panose="020B0604020202020204" pitchFamily="34" charset="0"/>
              <a:cs typeface="Arial" panose="020B0604020202020204" pitchFamily="34" charset="0"/>
            </a:endParaRPr>
          </a:p>
          <a:p>
            <a:pPr marR="118745">
              <a:spcBef>
                <a:spcPts val="285"/>
              </a:spcBef>
            </a:pPr>
            <a:r>
              <a:rPr sz="600" dirty="0">
                <a:solidFill>
                  <a:srgbClr val="231F20"/>
                </a:solidFill>
                <a:latin typeface="Arial" panose="020B0604020202020204" pitchFamily="34" charset="0"/>
                <a:cs typeface="Arial" panose="020B0604020202020204" pitchFamily="34" charset="0"/>
              </a:rPr>
              <a:t>What do they enjoy</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about</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a:t>
            </a:r>
            <a:r>
              <a:rPr sz="600" spc="-5" dirty="0">
                <a:solidFill>
                  <a:srgbClr val="231F20"/>
                </a:solidFill>
                <a:latin typeface="Arial" panose="020B0604020202020204" pitchFamily="34" charset="0"/>
                <a:cs typeface="Arial" panose="020B0604020202020204" pitchFamily="34" charset="0"/>
              </a:rPr>
              <a:t> career?</a:t>
            </a:r>
            <a:endParaRPr sz="600" dirty="0">
              <a:latin typeface="Arial" panose="020B0604020202020204" pitchFamily="34" charset="0"/>
              <a:cs typeface="Arial" panose="020B0604020202020204" pitchFamily="34" charset="0"/>
            </a:endParaRPr>
          </a:p>
          <a:p>
            <a:pPr marR="67945">
              <a:spcBef>
                <a:spcPts val="280"/>
              </a:spcBef>
            </a:pPr>
            <a:r>
              <a:rPr sz="600" spc="-10" dirty="0">
                <a:solidFill>
                  <a:srgbClr val="231F20"/>
                </a:solidFill>
                <a:latin typeface="Arial" panose="020B0604020202020204" pitchFamily="34" charset="0"/>
                <a:cs typeface="Arial" panose="020B0604020202020204" pitchFamily="34" charset="0"/>
              </a:rPr>
              <a:t>Would </a:t>
            </a:r>
            <a:r>
              <a:rPr sz="600" dirty="0">
                <a:solidFill>
                  <a:srgbClr val="231F20"/>
                </a:solidFill>
                <a:latin typeface="Arial" panose="020B0604020202020204" pitchFamily="34" charset="0"/>
                <a:cs typeface="Arial" panose="020B0604020202020204" pitchFamily="34" charset="0"/>
              </a:rPr>
              <a:t>you like a similar</a:t>
            </a:r>
            <a:r>
              <a:rPr sz="600" spc="-7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job</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when you </a:t>
            </a:r>
            <a:r>
              <a:rPr sz="600" spc="-5" dirty="0">
                <a:solidFill>
                  <a:srgbClr val="231F20"/>
                </a:solidFill>
                <a:latin typeface="Arial" panose="020B0604020202020204" pitchFamily="34" charset="0"/>
                <a:cs typeface="Arial" panose="020B0604020202020204" pitchFamily="34" charset="0"/>
              </a:rPr>
              <a:t>are</a:t>
            </a:r>
            <a:r>
              <a:rPr sz="600" spc="-2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older?</a:t>
            </a:r>
            <a:endParaRPr sz="600" dirty="0">
              <a:latin typeface="Arial" panose="020B0604020202020204" pitchFamily="34" charset="0"/>
              <a:cs typeface="Arial" panose="020B0604020202020204" pitchFamily="34" charset="0"/>
            </a:endParaRPr>
          </a:p>
        </p:txBody>
      </p:sp>
      <p:sp>
        <p:nvSpPr>
          <p:cNvPr id="18" name="object 18"/>
          <p:cNvSpPr/>
          <p:nvPr/>
        </p:nvSpPr>
        <p:spPr>
          <a:xfrm>
            <a:off x="9135300" y="3852646"/>
            <a:ext cx="1190625" cy="1530350"/>
          </a:xfrm>
          <a:custGeom>
            <a:avLst/>
            <a:gdLst/>
            <a:ahLst/>
            <a:cxnLst/>
            <a:rect l="l" t="t" r="r" b="b"/>
            <a:pathLst>
              <a:path w="1190625" h="1530350">
                <a:moveTo>
                  <a:pt x="0" y="1530350"/>
                </a:moveTo>
                <a:lnTo>
                  <a:pt x="1190345" y="1530350"/>
                </a:lnTo>
                <a:lnTo>
                  <a:pt x="1190345" y="0"/>
                </a:lnTo>
                <a:lnTo>
                  <a:pt x="0" y="0"/>
                </a:lnTo>
                <a:lnTo>
                  <a:pt x="0" y="1530350"/>
                </a:lnTo>
                <a:close/>
              </a:path>
            </a:pathLst>
          </a:custGeom>
          <a:ln w="6350">
            <a:solidFill>
              <a:srgbClr val="BCBEC0"/>
            </a:solidFill>
          </a:ln>
        </p:spPr>
        <p:txBody>
          <a:bodyPr wrap="square" lIns="0" tIns="0" rIns="0" bIns="0" rtlCol="0">
            <a:noAutofit/>
          </a:bodyPr>
          <a:lstStyle/>
          <a:p>
            <a:endParaRPr/>
          </a:p>
        </p:txBody>
      </p:sp>
      <p:sp>
        <p:nvSpPr>
          <p:cNvPr id="19" name="object 19"/>
          <p:cNvSpPr/>
          <p:nvPr/>
        </p:nvSpPr>
        <p:spPr>
          <a:xfrm>
            <a:off x="9138475" y="1758188"/>
            <a:ext cx="1190625" cy="2014220"/>
          </a:xfrm>
          <a:custGeom>
            <a:avLst/>
            <a:gdLst/>
            <a:ahLst/>
            <a:cxnLst/>
            <a:rect l="l" t="t" r="r" b="b"/>
            <a:pathLst>
              <a:path w="1190625" h="2014220">
                <a:moveTo>
                  <a:pt x="0" y="2014016"/>
                </a:moveTo>
                <a:lnTo>
                  <a:pt x="1190345" y="2014016"/>
                </a:lnTo>
                <a:lnTo>
                  <a:pt x="1190345" y="0"/>
                </a:lnTo>
                <a:lnTo>
                  <a:pt x="0" y="0"/>
                </a:lnTo>
                <a:lnTo>
                  <a:pt x="0" y="2014016"/>
                </a:lnTo>
                <a:close/>
              </a:path>
            </a:pathLst>
          </a:custGeom>
          <a:ln w="6350">
            <a:solidFill>
              <a:srgbClr val="BCBEC0"/>
            </a:solidFill>
          </a:ln>
        </p:spPr>
        <p:txBody>
          <a:bodyPr wrap="square" lIns="0" tIns="0" rIns="0" bIns="0" rtlCol="0">
            <a:noAutofit/>
          </a:bodyPr>
          <a:lstStyle/>
          <a:p>
            <a:endParaRPr/>
          </a:p>
        </p:txBody>
      </p:sp>
      <p:sp>
        <p:nvSpPr>
          <p:cNvPr id="20" name="object 20"/>
          <p:cNvSpPr txBox="1"/>
          <p:nvPr/>
        </p:nvSpPr>
        <p:spPr>
          <a:xfrm>
            <a:off x="9204128" y="1753731"/>
            <a:ext cx="20129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8</a:t>
            </a:r>
            <a:endParaRPr sz="2300">
              <a:latin typeface="Poppins"/>
              <a:cs typeface="Poppins"/>
            </a:endParaRPr>
          </a:p>
        </p:txBody>
      </p:sp>
      <p:sp>
        <p:nvSpPr>
          <p:cNvPr id="21" name="object 21"/>
          <p:cNvSpPr txBox="1"/>
          <p:nvPr/>
        </p:nvSpPr>
        <p:spPr>
          <a:xfrm>
            <a:off x="9204128" y="2058531"/>
            <a:ext cx="965835" cy="1607820"/>
          </a:xfrm>
          <a:prstGeom prst="rect">
            <a:avLst/>
          </a:prstGeom>
        </p:spPr>
        <p:txBody>
          <a:bodyPr vert="horz" wrap="square" lIns="0" tIns="17780" rIns="0" bIns="0" rtlCol="0">
            <a:noAutofit/>
          </a:bodyPr>
          <a:lstStyle/>
          <a:p>
            <a:pPr marR="45720">
              <a:lnSpc>
                <a:spcPts val="700"/>
              </a:lnSpc>
              <a:spcBef>
                <a:spcPts val="140"/>
              </a:spcBef>
            </a:pPr>
            <a:r>
              <a:rPr sz="600" b="1" dirty="0">
                <a:solidFill>
                  <a:srgbClr val="231F20"/>
                </a:solidFill>
                <a:latin typeface="Arial" panose="020B0604020202020204" pitchFamily="34" charset="0"/>
                <a:cs typeface="Arial" panose="020B0604020202020204" pitchFamily="34" charset="0"/>
              </a:rPr>
              <a:t>What </a:t>
            </a:r>
            <a:r>
              <a:rPr sz="600" b="1" spc="-5" dirty="0">
                <a:solidFill>
                  <a:srgbClr val="231F20"/>
                </a:solidFill>
                <a:latin typeface="Arial" panose="020B0604020202020204" pitchFamily="34" charset="0"/>
                <a:cs typeface="Arial" panose="020B0604020202020204" pitchFamily="34" charset="0"/>
              </a:rPr>
              <a:t>careers </a:t>
            </a:r>
            <a:r>
              <a:rPr sz="600" b="1" dirty="0">
                <a:solidFill>
                  <a:srgbClr val="231F20"/>
                </a:solidFill>
                <a:latin typeface="Arial" panose="020B0604020202020204" pitchFamily="34" charset="0"/>
                <a:cs typeface="Arial" panose="020B0604020202020204" pitchFamily="34" charset="0"/>
              </a:rPr>
              <a:t>could you</a:t>
            </a:r>
            <a:r>
              <a:rPr lang="en-GB" sz="600" b="1" dirty="0">
                <a:solidFill>
                  <a:srgbClr val="231F20"/>
                </a:solidFill>
                <a:latin typeface="Arial" panose="020B0604020202020204" pitchFamily="34" charset="0"/>
                <a:cs typeface="Arial" panose="020B0604020202020204" pitchFamily="34" charset="0"/>
              </a:rPr>
              <a:t> </a:t>
            </a:r>
            <a:r>
              <a:rPr sz="600" b="1" spc="-5" dirty="0">
                <a:solidFill>
                  <a:srgbClr val="231F20"/>
                </a:solidFill>
                <a:latin typeface="Arial" panose="020B0604020202020204" pitchFamily="34" charset="0"/>
                <a:cs typeface="Arial" panose="020B0604020202020204" pitchFamily="34" charset="0"/>
              </a:rPr>
              <a:t>aspire </a:t>
            </a:r>
            <a:r>
              <a:rPr sz="600" b="1" dirty="0">
                <a:solidFill>
                  <a:srgbClr val="231F20"/>
                </a:solidFill>
                <a:latin typeface="Arial" panose="020B0604020202020204" pitchFamily="34" charset="0"/>
                <a:cs typeface="Arial" panose="020B0604020202020204" pitchFamily="34" charset="0"/>
              </a:rPr>
              <a:t>to have in </a:t>
            </a:r>
            <a:r>
              <a:rPr sz="600" b="1" spc="-20" dirty="0">
                <a:solidFill>
                  <a:srgbClr val="231F20"/>
                </a:solidFill>
                <a:latin typeface="Arial" panose="020B0604020202020204" pitchFamily="34" charset="0"/>
                <a:cs typeface="Arial" panose="020B0604020202020204" pitchFamily="34" charset="0"/>
              </a:rPr>
              <a:t>Tech</a:t>
            </a:r>
            <a:r>
              <a:rPr sz="600" b="1" spc="-7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for</a:t>
            </a:r>
            <a:r>
              <a:rPr lang="en-GB" sz="600" b="1"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Food? (5</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670"/>
              </a:lnSpc>
              <a:spcBef>
                <a:spcPts val="275"/>
              </a:spcBef>
            </a:pPr>
            <a:r>
              <a:rPr sz="600" spc="-15" dirty="0">
                <a:solidFill>
                  <a:srgbClr val="231F20"/>
                </a:solidFill>
                <a:latin typeface="Arial" panose="020B0604020202020204" pitchFamily="34" charset="0"/>
                <a:cs typeface="Arial" panose="020B0604020202020204" pitchFamily="34" charset="0"/>
              </a:rPr>
              <a:t>Use the PPT </a:t>
            </a:r>
            <a:r>
              <a:rPr sz="600" spc="-20" dirty="0">
                <a:solidFill>
                  <a:srgbClr val="231F20"/>
                </a:solidFill>
                <a:latin typeface="Arial" panose="020B0604020202020204" pitchFamily="34" charset="0"/>
                <a:cs typeface="Arial" panose="020B0604020202020204" pitchFamily="34" charset="0"/>
              </a:rPr>
              <a:t>slide </a:t>
            </a:r>
            <a:r>
              <a:rPr sz="600" spc="-10" dirty="0">
                <a:solidFill>
                  <a:srgbClr val="231F20"/>
                </a:solidFill>
                <a:latin typeface="Arial" panose="020B0604020202020204" pitchFamily="34" charset="0"/>
                <a:cs typeface="Arial" panose="020B0604020202020204" pitchFamily="34" charset="0"/>
              </a:rPr>
              <a:t>to </a:t>
            </a:r>
            <a:r>
              <a:rPr sz="600" spc="-20" dirty="0">
                <a:solidFill>
                  <a:srgbClr val="231F20"/>
                </a:solidFill>
                <a:latin typeface="Arial" panose="020B0604020202020204" pitchFamily="34" charset="0"/>
                <a:cs typeface="Arial" panose="020B0604020202020204" pitchFamily="34" charset="0"/>
              </a:rPr>
              <a:t>discuss</a:t>
            </a:r>
            <a:r>
              <a:rPr lang="en-GB"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the careers which the</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students could pursue using</a:t>
            </a:r>
            <a:r>
              <a:rPr lang="en-GB" sz="600" spc="-1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or </a:t>
            </a:r>
            <a:r>
              <a:rPr sz="600" spc="-10" dirty="0">
                <a:solidFill>
                  <a:srgbClr val="231F20"/>
                </a:solidFill>
                <a:latin typeface="Arial" panose="020B0604020202020204" pitchFamily="34" charset="0"/>
                <a:cs typeface="Arial" panose="020B0604020202020204" pitchFamily="34" charset="0"/>
              </a:rPr>
              <a:t>designing the food tech</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covered </a:t>
            </a:r>
            <a:r>
              <a:rPr sz="600" spc="-5" dirty="0">
                <a:solidFill>
                  <a:srgbClr val="231F20"/>
                </a:solidFill>
                <a:latin typeface="Arial" panose="020B0604020202020204" pitchFamily="34" charset="0"/>
                <a:cs typeface="Arial" panose="020B0604020202020204" pitchFamily="34" charset="0"/>
              </a:rPr>
              <a:t>in </a:t>
            </a:r>
            <a:r>
              <a:rPr sz="600" spc="-15" dirty="0">
                <a:solidFill>
                  <a:srgbClr val="231F20"/>
                </a:solidFill>
                <a:latin typeface="Arial" panose="020B0604020202020204" pitchFamily="34" charset="0"/>
                <a:cs typeface="Arial" panose="020B0604020202020204" pitchFamily="34" charset="0"/>
              </a:rPr>
              <a:t>today’s </a:t>
            </a:r>
            <a:r>
              <a:rPr sz="600" spc="-10" dirty="0">
                <a:solidFill>
                  <a:srgbClr val="231F20"/>
                </a:solidFill>
                <a:latin typeface="Arial" panose="020B0604020202020204" pitchFamily="34" charset="0"/>
                <a:cs typeface="Arial" panose="020B0604020202020204" pitchFamily="34" charset="0"/>
              </a:rPr>
              <a:t>lesson.</a:t>
            </a:r>
            <a:r>
              <a:rPr lang="en-GB" sz="600" spc="-1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Would </a:t>
            </a:r>
            <a:r>
              <a:rPr sz="600" spc="-10" dirty="0">
                <a:solidFill>
                  <a:srgbClr val="231F20"/>
                </a:solidFill>
                <a:latin typeface="Arial" panose="020B0604020202020204" pitchFamily="34" charset="0"/>
                <a:cs typeface="Arial" panose="020B0604020202020204" pitchFamily="34" charset="0"/>
              </a:rPr>
              <a:t>any </a:t>
            </a:r>
            <a:r>
              <a:rPr sz="600" spc="-5" dirty="0">
                <a:solidFill>
                  <a:srgbClr val="231F20"/>
                </a:solidFill>
                <a:latin typeface="Arial" panose="020B0604020202020204" pitchFamily="34" charset="0"/>
                <a:cs typeface="Arial" panose="020B0604020202020204" pitchFamily="34" charset="0"/>
              </a:rPr>
              <a:t>of </a:t>
            </a:r>
            <a:r>
              <a:rPr sz="600" spc="-10" dirty="0">
                <a:solidFill>
                  <a:srgbClr val="231F20"/>
                </a:solidFill>
                <a:latin typeface="Arial" panose="020B0604020202020204" pitchFamily="34" charset="0"/>
                <a:cs typeface="Arial" panose="020B0604020202020204" pitchFamily="34" charset="0"/>
              </a:rPr>
              <a:t>the students</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like </a:t>
            </a:r>
            <a:r>
              <a:rPr sz="600" dirty="0">
                <a:solidFill>
                  <a:srgbClr val="231F20"/>
                </a:solidFill>
                <a:latin typeface="Arial" panose="020B0604020202020204" pitchFamily="34" charset="0"/>
                <a:cs typeface="Arial" panose="020B0604020202020204" pitchFamily="34" charset="0"/>
              </a:rPr>
              <a:t>a </a:t>
            </a:r>
            <a:r>
              <a:rPr sz="600" spc="-10" dirty="0">
                <a:solidFill>
                  <a:srgbClr val="231F20"/>
                </a:solidFill>
                <a:latin typeface="Arial" panose="020B0604020202020204" pitchFamily="34" charset="0"/>
                <a:cs typeface="Arial" panose="020B0604020202020204" pitchFamily="34" charset="0"/>
              </a:rPr>
              <a:t>career designing and</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creating the food tech </a:t>
            </a:r>
            <a:r>
              <a:rPr sz="600" spc="-5" dirty="0">
                <a:solidFill>
                  <a:srgbClr val="231F20"/>
                </a:solidFill>
                <a:latin typeface="Arial" panose="020B0604020202020204" pitchFamily="34" charset="0"/>
                <a:cs typeface="Arial" panose="020B0604020202020204" pitchFamily="34" charset="0"/>
              </a:rPr>
              <a:t>of </a:t>
            </a:r>
            <a:r>
              <a:rPr sz="600" spc="-10" dirty="0">
                <a:solidFill>
                  <a:srgbClr val="231F20"/>
                </a:solidFill>
                <a:latin typeface="Arial" panose="020B0604020202020204" pitchFamily="34" charset="0"/>
                <a:cs typeface="Arial" panose="020B0604020202020204" pitchFamily="34" charset="0"/>
              </a:rPr>
              <a:t>the</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future? Remind the students</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that many people will be</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working with this tech </a:t>
            </a:r>
            <a:r>
              <a:rPr sz="600" spc="-5" dirty="0">
                <a:solidFill>
                  <a:srgbClr val="231F20"/>
                </a:solidFill>
                <a:latin typeface="Arial" panose="020B0604020202020204" pitchFamily="34" charset="0"/>
                <a:cs typeface="Arial" panose="020B0604020202020204" pitchFamily="34" charset="0"/>
              </a:rPr>
              <a:t>in </a:t>
            </a:r>
            <a:r>
              <a:rPr sz="600" spc="-10" dirty="0">
                <a:solidFill>
                  <a:srgbClr val="231F20"/>
                </a:solidFill>
                <a:latin typeface="Arial" panose="020B0604020202020204" pitchFamily="34" charset="0"/>
                <a:cs typeface="Arial" panose="020B0604020202020204" pitchFamily="34" charset="0"/>
              </a:rPr>
              <a:t>the</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future and using </a:t>
            </a:r>
            <a:r>
              <a:rPr sz="600" spc="-5" dirty="0">
                <a:solidFill>
                  <a:srgbClr val="231F20"/>
                </a:solidFill>
                <a:latin typeface="Arial" panose="020B0604020202020204" pitchFamily="34" charset="0"/>
                <a:cs typeface="Arial" panose="020B0604020202020204" pitchFamily="34" charset="0"/>
              </a:rPr>
              <a:t>it in </a:t>
            </a:r>
            <a:r>
              <a:rPr sz="600" spc="-10" dirty="0">
                <a:solidFill>
                  <a:srgbClr val="231F20"/>
                </a:solidFill>
                <a:latin typeface="Arial" panose="020B0604020202020204" pitchFamily="34" charset="0"/>
                <a:cs typeface="Arial" panose="020B0604020202020204" pitchFamily="34" charset="0"/>
              </a:rPr>
              <a:t>their</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homes but </a:t>
            </a:r>
            <a:r>
              <a:rPr sz="600" spc="-5" dirty="0">
                <a:solidFill>
                  <a:srgbClr val="231F20"/>
                </a:solidFill>
                <a:latin typeface="Arial" panose="020B0604020202020204" pitchFamily="34" charset="0"/>
                <a:cs typeface="Arial" panose="020B0604020202020204" pitchFamily="34" charset="0"/>
              </a:rPr>
              <a:t>we </a:t>
            </a:r>
            <a:r>
              <a:rPr sz="600" spc="-10" dirty="0">
                <a:solidFill>
                  <a:srgbClr val="231F20"/>
                </a:solidFill>
                <a:latin typeface="Arial" panose="020B0604020202020204" pitchFamily="34" charset="0"/>
                <a:cs typeface="Arial" panose="020B0604020202020204" pitchFamily="34" charset="0"/>
              </a:rPr>
              <a:t>also need</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people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continue </a:t>
            </a:r>
            <a:r>
              <a:rPr sz="600" spc="-5" dirty="0">
                <a:solidFill>
                  <a:srgbClr val="231F20"/>
                </a:solidFill>
                <a:latin typeface="Arial" panose="020B0604020202020204" pitchFamily="34" charset="0"/>
                <a:cs typeface="Arial" panose="020B0604020202020204" pitchFamily="34" charset="0"/>
              </a:rPr>
              <a:t>to</a:t>
            </a:r>
            <a:r>
              <a:rPr sz="600" spc="-10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design</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this</a:t>
            </a:r>
            <a:r>
              <a:rPr sz="600" spc="-2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technology.</a:t>
            </a:r>
            <a:endParaRPr sz="600" dirty="0">
              <a:latin typeface="Arial" panose="020B0604020202020204" pitchFamily="34" charset="0"/>
              <a:cs typeface="Arial" panose="020B0604020202020204" pitchFamily="34" charset="0"/>
            </a:endParaRPr>
          </a:p>
        </p:txBody>
      </p:sp>
      <p:sp>
        <p:nvSpPr>
          <p:cNvPr id="22" name="object 22"/>
          <p:cNvSpPr txBox="1"/>
          <p:nvPr/>
        </p:nvSpPr>
        <p:spPr>
          <a:xfrm>
            <a:off x="9200953" y="3860900"/>
            <a:ext cx="18859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9</a:t>
            </a:r>
            <a:endParaRPr sz="2300">
              <a:latin typeface="Poppins"/>
              <a:cs typeface="Poppins"/>
            </a:endParaRPr>
          </a:p>
        </p:txBody>
      </p:sp>
      <p:sp>
        <p:nvSpPr>
          <p:cNvPr id="23" name="object 23"/>
          <p:cNvSpPr txBox="1"/>
          <p:nvPr/>
        </p:nvSpPr>
        <p:spPr>
          <a:xfrm>
            <a:off x="9200953" y="4178400"/>
            <a:ext cx="1069975" cy="1078230"/>
          </a:xfrm>
          <a:prstGeom prst="rect">
            <a:avLst/>
          </a:prstGeom>
        </p:spPr>
        <p:txBody>
          <a:bodyPr vert="horz" wrap="square" lIns="0" tIns="17780" rIns="0" bIns="0" rtlCol="0">
            <a:noAutofit/>
          </a:bodyPr>
          <a:lstStyle/>
          <a:p>
            <a:pPr marR="21590">
              <a:lnSpc>
                <a:spcPts val="700"/>
              </a:lnSpc>
              <a:spcBef>
                <a:spcPts val="140"/>
              </a:spcBef>
            </a:pPr>
            <a:r>
              <a:rPr sz="600" b="1" dirty="0">
                <a:solidFill>
                  <a:srgbClr val="231F20"/>
                </a:solidFill>
                <a:latin typeface="Arial" panose="020B0604020202020204" pitchFamily="34" charset="0"/>
                <a:cs typeface="Arial" panose="020B0604020202020204" pitchFamily="34" charset="0"/>
              </a:rPr>
              <a:t>Homework and further</a:t>
            </a:r>
            <a:r>
              <a:rPr lang="en-GB" sz="600" b="1"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learning opportunities </a:t>
            </a:r>
            <a:r>
              <a:rPr sz="600" b="1" spc="-5" dirty="0">
                <a:solidFill>
                  <a:srgbClr val="231F20"/>
                </a:solidFill>
                <a:latin typeface="Arial" panose="020B0604020202020204" pitchFamily="34" charset="0"/>
                <a:cs typeface="Arial" panose="020B0604020202020204" pitchFamily="34" charset="0"/>
              </a:rPr>
              <a:t>(5</a:t>
            </a:r>
            <a:r>
              <a:rPr sz="600" b="1" spc="-8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700"/>
              </a:lnSpc>
              <a:spcBef>
                <a:spcPts val="280"/>
              </a:spcBef>
            </a:pPr>
            <a:r>
              <a:rPr sz="600" dirty="0">
                <a:solidFill>
                  <a:srgbClr val="231F20"/>
                </a:solidFill>
                <a:latin typeface="Arial" panose="020B0604020202020204" pitchFamily="34" charset="0"/>
                <a:cs typeface="Arial" panose="020B0604020202020204" pitchFamily="34" charset="0"/>
              </a:rPr>
              <a:t>Challenge the </a:t>
            </a:r>
            <a:r>
              <a:rPr sz="600" spc="-5" dirty="0">
                <a:solidFill>
                  <a:srgbClr val="231F20"/>
                </a:solidFill>
                <a:latin typeface="Arial" panose="020B0604020202020204" pitchFamily="34" charset="0"/>
                <a:cs typeface="Arial" panose="020B0604020202020204" pitchFamily="34" charset="0"/>
              </a:rPr>
              <a:t>children </a:t>
            </a:r>
            <a:r>
              <a:rPr sz="600" dirty="0">
                <a:solidFill>
                  <a:srgbClr val="231F20"/>
                </a:solidFill>
                <a:latin typeface="Arial" panose="020B0604020202020204" pitchFamily="34" charset="0"/>
                <a:cs typeface="Arial" panose="020B0604020202020204" pitchFamily="34" charset="0"/>
              </a:rPr>
              <a:t>to</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create </a:t>
            </a:r>
            <a:r>
              <a:rPr sz="600" dirty="0">
                <a:solidFill>
                  <a:srgbClr val="231F20"/>
                </a:solidFill>
                <a:latin typeface="Arial" panose="020B0604020202020204" pitchFamily="34" charset="0"/>
                <a:cs typeface="Arial" panose="020B0604020202020204" pitchFamily="34" charset="0"/>
              </a:rPr>
              <a:t>a piece of technology/</a:t>
            </a:r>
            <a:r>
              <a:rPr lang="en-GB" sz="60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Tech We </a:t>
            </a:r>
            <a:r>
              <a:rPr sz="600" dirty="0">
                <a:solidFill>
                  <a:srgbClr val="231F20"/>
                </a:solidFill>
                <a:latin typeface="Arial" panose="020B0604020202020204" pitchFamily="34" charset="0"/>
                <a:cs typeface="Arial" panose="020B0604020202020204" pitchFamily="34" charset="0"/>
              </a:rPr>
              <a:t>Can themed food for</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 homework. Go </a:t>
            </a:r>
            <a:r>
              <a:rPr sz="600" spc="-5" dirty="0">
                <a:solidFill>
                  <a:srgbClr val="231F20"/>
                </a:solidFill>
                <a:latin typeface="Arial" panose="020B0604020202020204" pitchFamily="34" charset="0"/>
                <a:cs typeface="Arial" panose="020B0604020202020204" pitchFamily="34" charset="0"/>
              </a:rPr>
              <a:t>through</a:t>
            </a:r>
            <a:r>
              <a:rPr lang="en-GB"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example ideas on the</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slide.</a:t>
            </a:r>
            <a:endParaRPr sz="600" dirty="0">
              <a:latin typeface="Arial" panose="020B0604020202020204" pitchFamily="34" charset="0"/>
              <a:cs typeface="Arial" panose="020B0604020202020204" pitchFamily="34" charset="0"/>
            </a:endParaRPr>
          </a:p>
          <a:p>
            <a:pPr marR="10160">
              <a:lnSpc>
                <a:spcPts val="700"/>
              </a:lnSpc>
              <a:spcBef>
                <a:spcPts val="285"/>
              </a:spcBef>
            </a:pPr>
            <a:r>
              <a:rPr sz="600" dirty="0">
                <a:solidFill>
                  <a:srgbClr val="231F20"/>
                </a:solidFill>
                <a:latin typeface="Arial" panose="020B0604020202020204" pitchFamily="34" charset="0"/>
                <a:cs typeface="Arial" panose="020B0604020202020204" pitchFamily="34" charset="0"/>
              </a:rPr>
              <a:t>The students could bring their</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creations </a:t>
            </a:r>
            <a:r>
              <a:rPr sz="600" dirty="0">
                <a:solidFill>
                  <a:srgbClr val="231F20"/>
                </a:solidFill>
                <a:latin typeface="Arial" panose="020B0604020202020204" pitchFamily="34" charset="0"/>
                <a:cs typeface="Arial" panose="020B0604020202020204" pitchFamily="34" charset="0"/>
              </a:rPr>
              <a:t>back into class on a</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future </a:t>
            </a:r>
            <a:r>
              <a:rPr sz="600" dirty="0">
                <a:solidFill>
                  <a:srgbClr val="231F20"/>
                </a:solidFill>
                <a:latin typeface="Arial" panose="020B0604020202020204" pitchFamily="34" charset="0"/>
                <a:cs typeface="Arial" panose="020B0604020202020204" pitchFamily="34" charset="0"/>
              </a:rPr>
              <a:t>date or bring in a</a:t>
            </a:r>
            <a:r>
              <a:rPr lang="en-GB" sz="600" spc="-6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picture</a:t>
            </a:r>
            <a:r>
              <a:rPr lang="en-GB"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a:t>
            </a:r>
            <a:r>
              <a:rPr sz="600" spc="-5" dirty="0">
                <a:solidFill>
                  <a:srgbClr val="231F20"/>
                </a:solidFill>
                <a:latin typeface="Arial" panose="020B0604020202020204" pitchFamily="34" charset="0"/>
                <a:cs typeface="Arial" panose="020B0604020202020204" pitchFamily="34" charset="0"/>
              </a:rPr>
              <a:t>share </a:t>
            </a:r>
            <a:r>
              <a:rPr sz="600" dirty="0">
                <a:solidFill>
                  <a:srgbClr val="231F20"/>
                </a:solidFill>
                <a:latin typeface="Arial" panose="020B0604020202020204" pitchFamily="34" charset="0"/>
                <a:cs typeface="Arial" panose="020B0604020202020204" pitchFamily="34" charset="0"/>
              </a:rPr>
              <a:t>with their</a:t>
            </a:r>
            <a:r>
              <a:rPr sz="600" spc="-8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classmates.</a:t>
            </a:r>
            <a:endParaRPr sz="600" dirty="0">
              <a:latin typeface="Arial" panose="020B0604020202020204" pitchFamily="34" charset="0"/>
              <a:cs typeface="Arial" panose="020B0604020202020204" pitchFamily="34" charset="0"/>
            </a:endParaRPr>
          </a:p>
        </p:txBody>
      </p:sp>
      <p:sp>
        <p:nvSpPr>
          <p:cNvPr id="25" name="object 25"/>
          <p:cNvSpPr txBox="1"/>
          <p:nvPr/>
        </p:nvSpPr>
        <p:spPr>
          <a:xfrm>
            <a:off x="6403060" y="2726474"/>
            <a:ext cx="2585720" cy="2242280"/>
          </a:xfrm>
          <a:prstGeom prst="rect">
            <a:avLst/>
          </a:prstGeom>
          <a:ln w="6350">
            <a:solidFill>
              <a:srgbClr val="BCBEC0"/>
            </a:solidFill>
          </a:ln>
        </p:spPr>
        <p:txBody>
          <a:bodyPr vert="horz" wrap="square" lIns="0" tIns="112395" rIns="0" bIns="0" rtlCol="0">
            <a:noAutofit/>
          </a:bodyPr>
          <a:lstStyle/>
          <a:p>
            <a:pPr marL="78105">
              <a:lnSpc>
                <a:spcPts val="2695"/>
              </a:lnSpc>
              <a:spcBef>
                <a:spcPts val="885"/>
              </a:spcBef>
            </a:pPr>
            <a:endParaRPr lang="en-GB" sz="600" dirty="0">
              <a:latin typeface="Helvetica Neue"/>
              <a:cs typeface="Helvetica Neue"/>
            </a:endParaRPr>
          </a:p>
        </p:txBody>
      </p:sp>
      <p:pic>
        <p:nvPicPr>
          <p:cNvPr id="30" name="Picture 29" descr="A picture containing person, young, holding, girl&#10;&#10;Description automatically generated">
            <a:extLst>
              <a:ext uri="{FF2B5EF4-FFF2-40B4-BE49-F238E27FC236}">
                <a16:creationId xmlns:a16="http://schemas.microsoft.com/office/drawing/2014/main" id="{681298E3-3771-FA48-8799-1EE34C2C07A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052" t="21691" b="36812"/>
          <a:stretch/>
        </p:blipFill>
        <p:spPr>
          <a:xfrm flipH="1">
            <a:off x="6074993" y="356744"/>
            <a:ext cx="4253181" cy="1213202"/>
          </a:xfrm>
          <a:prstGeom prst="rect">
            <a:avLst/>
          </a:prstGeom>
        </p:spPr>
      </p:pic>
      <p:sp>
        <p:nvSpPr>
          <p:cNvPr id="28" name="object 11">
            <a:extLst>
              <a:ext uri="{FF2B5EF4-FFF2-40B4-BE49-F238E27FC236}">
                <a16:creationId xmlns:a16="http://schemas.microsoft.com/office/drawing/2014/main" id="{D1F7BEC6-961C-40D9-9C91-AEB8FC3021A4}"/>
              </a:ext>
            </a:extLst>
          </p:cNvPr>
          <p:cNvSpPr txBox="1"/>
          <p:nvPr/>
        </p:nvSpPr>
        <p:spPr>
          <a:xfrm>
            <a:off x="6463477" y="3023573"/>
            <a:ext cx="2453640" cy="510540"/>
          </a:xfrm>
          <a:prstGeom prst="rect">
            <a:avLst/>
          </a:prstGeom>
        </p:spPr>
        <p:txBody>
          <a:bodyPr vert="horz" wrap="square" lIns="0" tIns="39370" rIns="0" bIns="0" rtlCol="0">
            <a:noAutofit/>
          </a:bodyPr>
          <a:lstStyle/>
          <a:p>
            <a:pPr marR="5080">
              <a:lnSpc>
                <a:spcPts val="650"/>
              </a:lnSpc>
              <a:spcBef>
                <a:spcPts val="295"/>
              </a:spcBef>
            </a:pPr>
            <a:r>
              <a:rPr lang="en-GB" sz="600" b="1" spc="-15" dirty="0">
                <a:solidFill>
                  <a:srgbClr val="231F20"/>
                </a:solidFill>
                <a:latin typeface="Arial" panose="020B0604020202020204" pitchFamily="34" charset="0"/>
                <a:cs typeface="Arial" panose="020B0604020202020204" pitchFamily="34" charset="0"/>
              </a:rPr>
              <a:t>Technology in the restaurant industry (15 min)</a:t>
            </a:r>
          </a:p>
          <a:p>
            <a:pPr marR="5080">
              <a:lnSpc>
                <a:spcPts val="650"/>
              </a:lnSpc>
              <a:spcBef>
                <a:spcPts val="200"/>
              </a:spcBef>
            </a:pPr>
            <a:r>
              <a:rPr lang="en-GB" sz="600" spc="-15" dirty="0">
                <a:solidFill>
                  <a:srgbClr val="231F20"/>
                </a:solidFill>
                <a:latin typeface="Arial" panose="020B0604020202020204" pitchFamily="34" charset="0"/>
                <a:cs typeface="Arial" panose="020B0604020202020204" pitchFamily="34" charset="0"/>
              </a:rPr>
              <a:t>Ask the children what kinds of technology they have seen in restaurants i.e. touch screens in McDonalds, pagers to let you know when your table is ready etc.</a:t>
            </a:r>
          </a:p>
          <a:p>
            <a:pPr marR="5080">
              <a:lnSpc>
                <a:spcPts val="650"/>
              </a:lnSpc>
              <a:spcBef>
                <a:spcPts val="200"/>
              </a:spcBef>
            </a:pPr>
            <a:r>
              <a:rPr lang="en-GB" sz="600" spc="-15" dirty="0">
                <a:solidFill>
                  <a:srgbClr val="231F20"/>
                </a:solidFill>
                <a:latin typeface="Arial" panose="020B0604020202020204" pitchFamily="34" charset="0"/>
                <a:cs typeface="Arial" panose="020B0604020202020204" pitchFamily="34" charset="0"/>
              </a:rPr>
              <a:t>Talk through the slide and hyperlinked video about the Mini Chef restaurant in the Lego House Denmark: </a:t>
            </a:r>
            <a:r>
              <a:rPr lang="en-GB" sz="600" spc="-15" dirty="0">
                <a:solidFill>
                  <a:srgbClr val="231F20"/>
                </a:solidFill>
                <a:latin typeface="Arial" panose="020B0604020202020204" pitchFamily="34" charset="0"/>
                <a:cs typeface="Arial" panose="020B0604020202020204" pitchFamily="34" charset="0"/>
                <a:hlinkClick r:id="rId4"/>
              </a:rPr>
              <a:t>https://www.youtube.com/watch?v=iEySwwc6Csw</a:t>
            </a:r>
            <a:endParaRPr lang="en-GB" sz="600" spc="-15" dirty="0">
              <a:solidFill>
                <a:srgbClr val="231F20"/>
              </a:solidFill>
              <a:latin typeface="Arial" panose="020B0604020202020204" pitchFamily="34" charset="0"/>
              <a:cs typeface="Arial" panose="020B0604020202020204" pitchFamily="34" charset="0"/>
            </a:endParaRPr>
          </a:p>
          <a:p>
            <a:pPr marR="5080">
              <a:lnSpc>
                <a:spcPts val="650"/>
              </a:lnSpc>
              <a:spcBef>
                <a:spcPts val="200"/>
              </a:spcBef>
            </a:pPr>
            <a:r>
              <a:rPr lang="en-GB" sz="600" spc="-15" dirty="0">
                <a:solidFill>
                  <a:srgbClr val="231F20"/>
                </a:solidFill>
                <a:latin typeface="Arial" panose="020B0604020202020204" pitchFamily="34" charset="0"/>
                <a:cs typeface="Arial" panose="020B0604020202020204" pitchFamily="34" charset="0"/>
              </a:rPr>
              <a:t>In this restaurant customers choose their food from the menu by building their choice with Lego bricks. The food is then delivered via conveyer belts and robots.</a:t>
            </a:r>
          </a:p>
          <a:p>
            <a:pPr marR="5080">
              <a:lnSpc>
                <a:spcPts val="650"/>
              </a:lnSpc>
              <a:spcBef>
                <a:spcPts val="200"/>
              </a:spcBef>
            </a:pPr>
            <a:r>
              <a:rPr lang="en-GB" sz="600" spc="-15" dirty="0">
                <a:solidFill>
                  <a:srgbClr val="231F20"/>
                </a:solidFill>
                <a:latin typeface="Arial" panose="020B0604020202020204" pitchFamily="34" charset="0"/>
                <a:cs typeface="Arial" panose="020B0604020202020204" pitchFamily="34" charset="0"/>
              </a:rPr>
              <a:t>Focus on the fact that the restaurant runs by numerous different pieces of tech being linked together. Would any of the students like a future career designing and creating tech like this?</a:t>
            </a:r>
          </a:p>
          <a:p>
            <a:pPr marR="5080">
              <a:lnSpc>
                <a:spcPts val="650"/>
              </a:lnSpc>
              <a:spcBef>
                <a:spcPts val="200"/>
              </a:spcBef>
            </a:pPr>
            <a:r>
              <a:rPr lang="en-GB" sz="600" spc="-15" dirty="0">
                <a:solidFill>
                  <a:srgbClr val="231F20"/>
                </a:solidFill>
                <a:latin typeface="Arial" panose="020B0604020202020204" pitchFamily="34" charset="0"/>
                <a:cs typeface="Arial" panose="020B0604020202020204" pitchFamily="34" charset="0"/>
              </a:rPr>
              <a:t>Talk through the other examples of new restaurant tech on the following slide. The examples are:</a:t>
            </a:r>
          </a:p>
          <a:p>
            <a:pPr marL="71438" marR="5080" indent="-71438">
              <a:spcBef>
                <a:spcPts val="200"/>
              </a:spcBef>
              <a:buChar char="-"/>
            </a:pPr>
            <a:r>
              <a:rPr lang="en-GB" sz="600" dirty="0">
                <a:solidFill>
                  <a:srgbClr val="231F20"/>
                </a:solidFill>
                <a:latin typeface="Arial" panose="020B0604020202020204" pitchFamily="34" charset="0"/>
                <a:cs typeface="Arial" panose="020B0604020202020204" pitchFamily="34" charset="0"/>
              </a:rPr>
              <a:t>Robot waitress/waiters: interacts with customers and delivers food from the kitchen to your table.</a:t>
            </a:r>
          </a:p>
          <a:p>
            <a:pPr marL="71438" marR="5080" indent="-71438">
              <a:spcBef>
                <a:spcPts val="10"/>
              </a:spcBef>
              <a:buChar char="-"/>
            </a:pPr>
            <a:r>
              <a:rPr lang="en-GB" sz="600" dirty="0">
                <a:solidFill>
                  <a:srgbClr val="231F20"/>
                </a:solidFill>
                <a:latin typeface="Arial" panose="020B0604020202020204" pitchFamily="34" charset="0"/>
                <a:cs typeface="Arial" panose="020B0604020202020204" pitchFamily="34" charset="0"/>
              </a:rPr>
              <a:t>Interactive restaurant tables: where you can order your meals via the table and then play games with the people sat with you.</a:t>
            </a:r>
          </a:p>
        </p:txBody>
      </p:sp>
      <p:sp>
        <p:nvSpPr>
          <p:cNvPr id="29" name="object 11">
            <a:extLst>
              <a:ext uri="{FF2B5EF4-FFF2-40B4-BE49-F238E27FC236}">
                <a16:creationId xmlns:a16="http://schemas.microsoft.com/office/drawing/2014/main" id="{F292A62A-7343-4D9E-885B-2A6929D929EE}"/>
              </a:ext>
            </a:extLst>
          </p:cNvPr>
          <p:cNvSpPr txBox="1"/>
          <p:nvPr/>
        </p:nvSpPr>
        <p:spPr>
          <a:xfrm>
            <a:off x="6463477" y="5341260"/>
            <a:ext cx="2453640" cy="510540"/>
          </a:xfrm>
          <a:prstGeom prst="rect">
            <a:avLst/>
          </a:prstGeom>
        </p:spPr>
        <p:txBody>
          <a:bodyPr vert="horz" wrap="square" lIns="0" tIns="39370" rIns="0" bIns="0" rtlCol="0">
            <a:noAutofit/>
          </a:bodyPr>
          <a:lstStyle/>
          <a:p>
            <a:pPr marR="5080">
              <a:lnSpc>
                <a:spcPts val="650"/>
              </a:lnSpc>
              <a:spcBef>
                <a:spcPts val="295"/>
              </a:spcBef>
            </a:pPr>
            <a:r>
              <a:rPr lang="en-GB" sz="600" b="1" spc="-15" dirty="0">
                <a:solidFill>
                  <a:srgbClr val="231F20"/>
                </a:solidFill>
                <a:latin typeface="Arial" panose="020B0604020202020204" pitchFamily="34" charset="0"/>
                <a:cs typeface="Arial" panose="020B0604020202020204" pitchFamily="34" charset="0"/>
              </a:rPr>
              <a:t>Design a restaurant of the future (30 min)</a:t>
            </a:r>
          </a:p>
          <a:p>
            <a:pPr marR="5080">
              <a:lnSpc>
                <a:spcPts val="650"/>
              </a:lnSpc>
              <a:spcBef>
                <a:spcPts val="295"/>
              </a:spcBef>
            </a:pPr>
            <a:r>
              <a:rPr lang="en-GB" sz="600" spc="-15" dirty="0">
                <a:solidFill>
                  <a:srgbClr val="231F20"/>
                </a:solidFill>
                <a:latin typeface="Arial" panose="020B0604020202020204" pitchFamily="34" charset="0"/>
                <a:cs typeface="Arial" panose="020B0604020202020204" pitchFamily="34" charset="0"/>
              </a:rPr>
              <a:t>Ask the students to use everything they have learnt about food technology during the lesson to think about what restaurants could look like in 10 to 20 years time. Ask the students how they think food technology will continue to advance. Collect some ideas as a class.</a:t>
            </a:r>
          </a:p>
          <a:p>
            <a:pPr marR="5080">
              <a:lnSpc>
                <a:spcPts val="650"/>
              </a:lnSpc>
              <a:spcBef>
                <a:spcPts val="295"/>
              </a:spcBef>
            </a:pPr>
            <a:r>
              <a:rPr lang="en-GB" sz="600" spc="-15" dirty="0">
                <a:solidFill>
                  <a:srgbClr val="231F20"/>
                </a:solidFill>
                <a:latin typeface="Arial" panose="020B0604020202020204" pitchFamily="34" charset="0"/>
                <a:cs typeface="Arial" panose="020B0604020202020204" pitchFamily="34" charset="0"/>
              </a:rPr>
              <a:t>Ask the students to work in small groups to draw a bird’s eye plan of a restaurant of the future (example on the slide)</a:t>
            </a:r>
          </a:p>
          <a:p>
            <a:pPr marR="5080">
              <a:lnSpc>
                <a:spcPts val="650"/>
              </a:lnSpc>
              <a:spcBef>
                <a:spcPts val="295"/>
              </a:spcBef>
            </a:pPr>
            <a:r>
              <a:rPr lang="en-GB" sz="600" spc="-15" dirty="0">
                <a:solidFill>
                  <a:srgbClr val="231F20"/>
                </a:solidFill>
                <a:latin typeface="Arial" panose="020B0604020202020204" pitchFamily="34" charset="0"/>
                <a:cs typeface="Arial" panose="020B0604020202020204" pitchFamily="34" charset="0"/>
              </a:rPr>
              <a:t>In their plan, ask the students to consider:</a:t>
            </a:r>
          </a:p>
          <a:p>
            <a:pPr marL="71438" marR="5080" indent="-71438">
              <a:lnSpc>
                <a:spcPts val="650"/>
              </a:lnSpc>
              <a:spcBef>
                <a:spcPts val="200"/>
              </a:spcBef>
              <a:buChar char="-"/>
            </a:pPr>
            <a:r>
              <a:rPr lang="en-GB" sz="600" dirty="0">
                <a:solidFill>
                  <a:srgbClr val="231F20"/>
                </a:solidFill>
                <a:latin typeface="Arial" panose="020B0604020202020204" pitchFamily="34" charset="0"/>
                <a:cs typeface="Arial" panose="020B0604020202020204" pitchFamily="34" charset="0"/>
              </a:rPr>
              <a:t>What kind of food will the restaurant serve?</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How will the food be cooked?</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How will customers order their food?</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How will food be delivered to the tables?</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Will any </a:t>
            </a:r>
            <a:r>
              <a:rPr lang="en-GB" sz="600" spc="-15" dirty="0">
                <a:solidFill>
                  <a:srgbClr val="231F20"/>
                </a:solidFill>
                <a:latin typeface="Arial" panose="020B0604020202020204" pitchFamily="34" charset="0"/>
                <a:cs typeface="Arial" panose="020B0604020202020204" pitchFamily="34" charset="0"/>
              </a:rPr>
              <a:t>people work in the restaurant? If so, what will they be doing?</a:t>
            </a:r>
          </a:p>
          <a:p>
            <a:pPr marR="5080">
              <a:lnSpc>
                <a:spcPts val="650"/>
              </a:lnSpc>
              <a:spcBef>
                <a:spcPts val="295"/>
              </a:spcBef>
            </a:pPr>
            <a:r>
              <a:rPr lang="en-GB" sz="600" spc="-15" dirty="0">
                <a:solidFill>
                  <a:srgbClr val="231F20"/>
                </a:solidFill>
                <a:latin typeface="Arial" panose="020B0604020202020204" pitchFamily="34" charset="0"/>
                <a:cs typeface="Arial" panose="020B0604020202020204" pitchFamily="34" charset="0"/>
              </a:rPr>
              <a:t>The students could draw their designs on paper or on a computer/ tablet (using a piece of software they are comfortable with).</a:t>
            </a:r>
          </a:p>
          <a:p>
            <a:pPr marR="5080">
              <a:lnSpc>
                <a:spcPts val="650"/>
              </a:lnSpc>
              <a:spcBef>
                <a:spcPts val="295"/>
              </a:spcBef>
            </a:pPr>
            <a:r>
              <a:rPr lang="en-GB" sz="600" spc="-15" dirty="0">
                <a:solidFill>
                  <a:srgbClr val="231F20"/>
                </a:solidFill>
                <a:latin typeface="Arial" panose="020B0604020202020204" pitchFamily="34" charset="0"/>
                <a:cs typeface="Arial" panose="020B0604020202020204" pitchFamily="34" charset="0"/>
              </a:rPr>
              <a:t>Give the students time to share ideas from their design with the rest of the class.</a:t>
            </a:r>
          </a:p>
        </p:txBody>
      </p:sp>
      <p:sp>
        <p:nvSpPr>
          <p:cNvPr id="34" name="object 10">
            <a:extLst>
              <a:ext uri="{FF2B5EF4-FFF2-40B4-BE49-F238E27FC236}">
                <a16:creationId xmlns:a16="http://schemas.microsoft.com/office/drawing/2014/main" id="{D3582043-A979-42D7-9DBF-807A4451EA9C}"/>
              </a:ext>
            </a:extLst>
          </p:cNvPr>
          <p:cNvSpPr txBox="1"/>
          <p:nvPr/>
        </p:nvSpPr>
        <p:spPr>
          <a:xfrm>
            <a:off x="3779999" y="3480826"/>
            <a:ext cx="200660"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3</a:t>
            </a:r>
            <a:endParaRPr sz="2300" dirty="0">
              <a:latin typeface="Poppins"/>
              <a:cs typeface="Poppins"/>
            </a:endParaRPr>
          </a:p>
        </p:txBody>
      </p:sp>
      <p:sp>
        <p:nvSpPr>
          <p:cNvPr id="35" name="object 10">
            <a:extLst>
              <a:ext uri="{FF2B5EF4-FFF2-40B4-BE49-F238E27FC236}">
                <a16:creationId xmlns:a16="http://schemas.microsoft.com/office/drawing/2014/main" id="{AD586847-2404-4646-8208-A1D2EC22110B}"/>
              </a:ext>
            </a:extLst>
          </p:cNvPr>
          <p:cNvSpPr txBox="1"/>
          <p:nvPr/>
        </p:nvSpPr>
        <p:spPr>
          <a:xfrm>
            <a:off x="3779999" y="5838825"/>
            <a:ext cx="200660"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4</a:t>
            </a:r>
            <a:endParaRPr sz="2300" dirty="0">
              <a:latin typeface="Poppins"/>
              <a:cs typeface="Poppins"/>
            </a:endParaRPr>
          </a:p>
        </p:txBody>
      </p:sp>
      <p:sp>
        <p:nvSpPr>
          <p:cNvPr id="36" name="object 10">
            <a:extLst>
              <a:ext uri="{FF2B5EF4-FFF2-40B4-BE49-F238E27FC236}">
                <a16:creationId xmlns:a16="http://schemas.microsoft.com/office/drawing/2014/main" id="{DF1D13B4-4787-41B3-A738-11C8AA33B8DC}"/>
              </a:ext>
            </a:extLst>
          </p:cNvPr>
          <p:cNvSpPr txBox="1"/>
          <p:nvPr/>
        </p:nvSpPr>
        <p:spPr>
          <a:xfrm>
            <a:off x="3779999" y="1750019"/>
            <a:ext cx="200660"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1</a:t>
            </a:r>
            <a:endParaRPr sz="2300" dirty="0">
              <a:latin typeface="Poppins"/>
              <a:cs typeface="Poppins"/>
            </a:endParaRPr>
          </a:p>
        </p:txBody>
      </p:sp>
      <p:sp>
        <p:nvSpPr>
          <p:cNvPr id="37" name="object 10">
            <a:extLst>
              <a:ext uri="{FF2B5EF4-FFF2-40B4-BE49-F238E27FC236}">
                <a16:creationId xmlns:a16="http://schemas.microsoft.com/office/drawing/2014/main" id="{609EDE77-FF3A-433B-AB3E-22E067B0B28B}"/>
              </a:ext>
            </a:extLst>
          </p:cNvPr>
          <p:cNvSpPr txBox="1"/>
          <p:nvPr/>
        </p:nvSpPr>
        <p:spPr>
          <a:xfrm>
            <a:off x="5112815" y="1750019"/>
            <a:ext cx="200660"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2</a:t>
            </a:r>
            <a:endParaRPr sz="2300" dirty="0">
              <a:latin typeface="Poppins"/>
              <a:cs typeface="Poppins"/>
            </a:endParaRPr>
          </a:p>
        </p:txBody>
      </p:sp>
      <p:sp>
        <p:nvSpPr>
          <p:cNvPr id="38" name="object 9">
            <a:extLst>
              <a:ext uri="{FF2B5EF4-FFF2-40B4-BE49-F238E27FC236}">
                <a16:creationId xmlns:a16="http://schemas.microsoft.com/office/drawing/2014/main" id="{62A8572C-291E-4A3A-9B63-0EC313A6FFA8}"/>
              </a:ext>
            </a:extLst>
          </p:cNvPr>
          <p:cNvSpPr txBox="1"/>
          <p:nvPr/>
        </p:nvSpPr>
        <p:spPr>
          <a:xfrm>
            <a:off x="3779998" y="3780790"/>
            <a:ext cx="2430355" cy="1067435"/>
          </a:xfrm>
          <a:prstGeom prst="rect">
            <a:avLst/>
          </a:prstGeom>
        </p:spPr>
        <p:txBody>
          <a:bodyPr vert="horz" wrap="square" lIns="0" tIns="17780" rIns="0" bIns="0" rtlCol="0">
            <a:noAutofit/>
          </a:bodyPr>
          <a:lstStyle/>
          <a:p>
            <a:pPr marR="5080">
              <a:lnSpc>
                <a:spcPts val="650"/>
              </a:lnSpc>
              <a:spcBef>
                <a:spcPts val="270"/>
              </a:spcBef>
            </a:pPr>
            <a:r>
              <a:rPr lang="en-GB" sz="600" b="1" dirty="0">
                <a:solidFill>
                  <a:srgbClr val="231F20"/>
                </a:solidFill>
                <a:latin typeface="Arial" panose="020B0604020202020204" pitchFamily="34" charset="0"/>
                <a:cs typeface="Arial" panose="020B0604020202020204" pitchFamily="34" charset="0"/>
              </a:rPr>
              <a:t>Group research into an example of food technology (25 min) </a:t>
            </a: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Split the students into 6 groups. Give each group a food technology question to research and present back to the class. This could be a PowerPoint slide, short video clip, paper or verbal presentation etc (how they present is completely up to you as their teacher).</a:t>
            </a: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For their piece of technology, ask the students to find out: What does the tech do and how does it work? Who created the technology? What careers and jobs could you have working with/creating that technology? How does this technology benefit the user/environment? </a:t>
            </a: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Food tech examples to research: </a:t>
            </a:r>
          </a:p>
          <a:p>
            <a:pPr marL="71438" marR="5080" indent="-71438">
              <a:lnSpc>
                <a:spcPts val="650"/>
              </a:lnSpc>
              <a:spcBef>
                <a:spcPts val="200"/>
              </a:spcBef>
              <a:buChar char="-"/>
            </a:pPr>
            <a:r>
              <a:rPr lang="en-GB" sz="600" dirty="0">
                <a:solidFill>
                  <a:srgbClr val="231F20"/>
                </a:solidFill>
                <a:latin typeface="Arial" panose="020B0604020202020204" pitchFamily="34" charset="0"/>
                <a:cs typeface="Arial" panose="020B0604020202020204" pitchFamily="34" charset="0"/>
              </a:rPr>
              <a:t>Moley robotic kitchen</a:t>
            </a:r>
          </a:p>
          <a:p>
            <a:pPr marL="71438" marR="5080" indent="-71438">
              <a:lnSpc>
                <a:spcPts val="650"/>
              </a:lnSpc>
              <a:spcBef>
                <a:spcPts val="200"/>
              </a:spcBef>
              <a:buChar char="-"/>
            </a:pPr>
            <a:r>
              <a:rPr lang="en-GB" sz="600" dirty="0" err="1">
                <a:solidFill>
                  <a:srgbClr val="231F20"/>
                </a:solidFill>
                <a:latin typeface="Arial" panose="020B0604020202020204" pitchFamily="34" charset="0"/>
                <a:cs typeface="Arial" panose="020B0604020202020204" pitchFamily="34" charset="0"/>
              </a:rPr>
              <a:t>FoodBot</a:t>
            </a:r>
            <a:r>
              <a:rPr lang="en-GB" sz="600" dirty="0">
                <a:solidFill>
                  <a:srgbClr val="231F20"/>
                </a:solidFill>
                <a:latin typeface="Arial" panose="020B0604020202020204" pitchFamily="34" charset="0"/>
                <a:cs typeface="Arial" panose="020B0604020202020204" pitchFamily="34" charset="0"/>
              </a:rPr>
              <a:t> S2</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Sakura Japanese restaurant, Manchester</a:t>
            </a:r>
          </a:p>
          <a:p>
            <a:pPr marL="71438" marR="5080" indent="-71438">
              <a:lnSpc>
                <a:spcPts val="650"/>
              </a:lnSpc>
              <a:spcBef>
                <a:spcPts val="10"/>
              </a:spcBef>
              <a:buChar char="-"/>
            </a:pPr>
            <a:r>
              <a:rPr lang="en-GB" sz="600" dirty="0" err="1">
                <a:solidFill>
                  <a:srgbClr val="231F20"/>
                </a:solidFill>
                <a:latin typeface="Arial" panose="020B0604020202020204" pitchFamily="34" charset="0"/>
                <a:cs typeface="Arial" panose="020B0604020202020204" pitchFamily="34" charset="0"/>
              </a:rPr>
              <a:t>FoodMarble</a:t>
            </a:r>
            <a:r>
              <a:rPr lang="en-GB" sz="600" dirty="0">
                <a:solidFill>
                  <a:srgbClr val="231F20"/>
                </a:solidFill>
                <a:latin typeface="Arial" panose="020B0604020202020204" pitchFamily="34" charset="0"/>
                <a:cs typeface="Arial" panose="020B0604020202020204" pitchFamily="34" charset="0"/>
              </a:rPr>
              <a:t> </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Mimica Bump tag </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Farmer’s Fridge </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Give the students time to present their findings to the rest of the class. Ask the students if any of them would be interested in working with or designing any of the food technology they have learned about during this activity.</a:t>
            </a:r>
          </a:p>
        </p:txBody>
      </p:sp>
      <p:sp>
        <p:nvSpPr>
          <p:cNvPr id="39" name="object 9">
            <a:extLst>
              <a:ext uri="{FF2B5EF4-FFF2-40B4-BE49-F238E27FC236}">
                <a16:creationId xmlns:a16="http://schemas.microsoft.com/office/drawing/2014/main" id="{89DEFA95-11CA-48F3-AC8A-53C8D3259EF1}"/>
              </a:ext>
            </a:extLst>
          </p:cNvPr>
          <p:cNvSpPr txBox="1"/>
          <p:nvPr/>
        </p:nvSpPr>
        <p:spPr>
          <a:xfrm>
            <a:off x="3779998" y="6149086"/>
            <a:ext cx="2457797" cy="1067435"/>
          </a:xfrm>
          <a:prstGeom prst="rect">
            <a:avLst/>
          </a:prstGeom>
        </p:spPr>
        <p:txBody>
          <a:bodyPr vert="horz" wrap="square" lIns="0" tIns="17780" rIns="0" bIns="0" rtlCol="0">
            <a:noAutofit/>
          </a:bodyPr>
          <a:lstStyle/>
          <a:p>
            <a:pPr marR="5080">
              <a:lnSpc>
                <a:spcPts val="650"/>
              </a:lnSpc>
              <a:spcBef>
                <a:spcPts val="270"/>
              </a:spcBef>
            </a:pPr>
            <a:r>
              <a:rPr lang="en-GB" sz="600" b="1" dirty="0">
                <a:solidFill>
                  <a:srgbClr val="231F20"/>
                </a:solidFill>
                <a:latin typeface="Arial" panose="020B0604020202020204" pitchFamily="34" charset="0"/>
                <a:cs typeface="Arial" panose="020B0604020202020204" pitchFamily="34" charset="0"/>
              </a:rPr>
              <a:t>How is technology being used to ‘grow’ edible meat? (20 min) </a:t>
            </a: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Ask the students if any of them have heard of ‘lab grown meat’ before? Watch the following video hyperlinked on the PowerPoint: </a:t>
            </a:r>
            <a:r>
              <a:rPr lang="en-GB" sz="600" dirty="0">
                <a:solidFill>
                  <a:srgbClr val="231F20"/>
                </a:solidFill>
                <a:latin typeface="Arial" panose="020B0604020202020204" pitchFamily="34" charset="0"/>
                <a:cs typeface="Arial" panose="020B0604020202020204" pitchFamily="34" charset="0"/>
                <a:hlinkClick r:id="rId5"/>
              </a:rPr>
              <a:t>https://www.youtube.com/watch?v=wNlnSMe8imo</a:t>
            </a:r>
            <a:endParaRPr lang="en-GB" sz="600" dirty="0">
              <a:solidFill>
                <a:srgbClr val="231F20"/>
              </a:solidFill>
              <a:latin typeface="Arial" panose="020B0604020202020204" pitchFamily="34" charset="0"/>
              <a:cs typeface="Arial" panose="020B0604020202020204" pitchFamily="34" charset="0"/>
            </a:endParaRP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After watching the video discuss: What do you think about lab grown meat? What are the limitations to lab grown meat at the moment? What problems are they trying to solve? Why are the companies saying this advancement in technology will be good for the environment? Why do you think animal charities like PETA support the scientists working on lab grown meat? Would any of you consider eating this type of meat?</a:t>
            </a:r>
          </a:p>
        </p:txBody>
      </p:sp>
      <p:sp>
        <p:nvSpPr>
          <p:cNvPr id="40" name="object 10">
            <a:extLst>
              <a:ext uri="{FF2B5EF4-FFF2-40B4-BE49-F238E27FC236}">
                <a16:creationId xmlns:a16="http://schemas.microsoft.com/office/drawing/2014/main" id="{B80BD007-3BF6-4AEA-BCAF-2C6FF98640EA}"/>
              </a:ext>
            </a:extLst>
          </p:cNvPr>
          <p:cNvSpPr txBox="1"/>
          <p:nvPr/>
        </p:nvSpPr>
        <p:spPr>
          <a:xfrm>
            <a:off x="6463477" y="2732153"/>
            <a:ext cx="200660"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6</a:t>
            </a:r>
            <a:endParaRPr sz="2300" dirty="0">
              <a:latin typeface="Poppins"/>
              <a:cs typeface="Poppins"/>
            </a:endParaRPr>
          </a:p>
        </p:txBody>
      </p:sp>
      <p:sp>
        <p:nvSpPr>
          <p:cNvPr id="41" name="object 10">
            <a:extLst>
              <a:ext uri="{FF2B5EF4-FFF2-40B4-BE49-F238E27FC236}">
                <a16:creationId xmlns:a16="http://schemas.microsoft.com/office/drawing/2014/main" id="{5AA44FD6-3907-431F-AEA5-115116C24049}"/>
              </a:ext>
            </a:extLst>
          </p:cNvPr>
          <p:cNvSpPr txBox="1"/>
          <p:nvPr/>
        </p:nvSpPr>
        <p:spPr>
          <a:xfrm>
            <a:off x="6463477" y="5063744"/>
            <a:ext cx="200660"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7</a:t>
            </a:r>
            <a:endParaRPr sz="2300" dirty="0">
              <a:latin typeface="Poppins"/>
              <a:cs typeface="Poppins"/>
            </a:endParaRPr>
          </a:p>
        </p:txBody>
      </p:sp>
      <p:sp>
        <p:nvSpPr>
          <p:cNvPr id="8" name="TextBox 7">
            <a:extLst>
              <a:ext uri="{FF2B5EF4-FFF2-40B4-BE49-F238E27FC236}">
                <a16:creationId xmlns:a16="http://schemas.microsoft.com/office/drawing/2014/main" id="{1ED0A922-A750-7FB1-320E-C304CEEAB50F}"/>
              </a:ext>
            </a:extLst>
          </p:cNvPr>
          <p:cNvSpPr txBox="1"/>
          <p:nvPr/>
        </p:nvSpPr>
        <p:spPr>
          <a:xfrm>
            <a:off x="8718224" y="1555592"/>
            <a:ext cx="1745890" cy="215444"/>
          </a:xfrm>
          <a:prstGeom prst="rect">
            <a:avLst/>
          </a:prstGeom>
          <a:noFill/>
        </p:spPr>
        <p:txBody>
          <a:bodyPr wrap="square">
            <a:spAutoFit/>
          </a:bodyPr>
          <a:lstStyle/>
          <a:p>
            <a:pPr marL="457200" marR="0" lvl="0" indent="0" algn="l" rtl="0">
              <a:lnSpc>
                <a:spcPct val="100000"/>
              </a:lnSpc>
              <a:spcBef>
                <a:spcPts val="0"/>
              </a:spcBef>
              <a:spcAft>
                <a:spcPts val="0"/>
              </a:spcAft>
              <a:buClr>
                <a:srgbClr val="000000"/>
              </a:buClr>
              <a:buSzPts val="1000"/>
              <a:buFont typeface="Arial"/>
              <a:buNone/>
            </a:pPr>
            <a:r>
              <a:rPr lang="en-US" sz="800" b="0" i="0" u="none" strike="noStrike" cap="none" dirty="0">
                <a:latin typeface="Poppins" pitchFamily="2" charset="77"/>
                <a:ea typeface="Lora"/>
                <a:cs typeface="Poppins" pitchFamily="2" charset="77"/>
                <a:sym typeface="Lora"/>
              </a:rPr>
              <a:t>© Tech She Can 2022</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1236</Words>
  <Application>Microsoft Office PowerPoint</Application>
  <PresentationFormat>Custom</PresentationFormat>
  <Paragraphs>82</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Poppins</vt:lpstr>
      <vt:lpstr>Helvetica Neue</vt:lpstr>
      <vt:lpstr>Calibri</vt:lpstr>
      <vt:lpstr>Times New Roman</vt:lpstr>
      <vt:lpstr>Office Theme</vt:lpstr>
      <vt:lpstr>Tech for Food (Full Tech) To understand how technology is used for food and broaden my knowledge of careers available in this field.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FT_Tech for Food_297x210_17.8.20.indd</dc:title>
  <dc:creator>Poppy Patel</dc:creator>
  <cp:lastModifiedBy>Poppy Patel</cp:lastModifiedBy>
  <cp:revision>10</cp:revision>
  <dcterms:created xsi:type="dcterms:W3CDTF">2020-08-19T13:18:18Z</dcterms:created>
  <dcterms:modified xsi:type="dcterms:W3CDTF">2025-07-17T09:29:47Z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2020-08-19T00:00:00Z</vt:filetime>
  </property>
  <property fmtid="{D5CDD505-2E9C-101B-9397-08002B2CF9AE}" pid="3" name="Creator">
    <vt:lpwstr>Adobe InDesign 15.1 (Macintosh)</vt:lpwstr>
  </property>
  <property fmtid="{D5CDD505-2E9C-101B-9397-08002B2CF9AE}" pid="4" name="LastSaved">
    <vt:filetime>2020-08-19T00:00:00Z</vt:filetime>
  </property>
</Properties>
</file>